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8" r:id="rId4"/>
    <p:sldId id="368" r:id="rId5"/>
    <p:sldId id="259" r:id="rId6"/>
    <p:sldId id="282" r:id="rId7"/>
    <p:sldId id="283" r:id="rId8"/>
    <p:sldId id="284" r:id="rId9"/>
    <p:sldId id="280" r:id="rId10"/>
    <p:sldId id="381" r:id="rId11"/>
    <p:sldId id="382" r:id="rId12"/>
    <p:sldId id="371" r:id="rId13"/>
    <p:sldId id="380" r:id="rId14"/>
    <p:sldId id="372" r:id="rId15"/>
    <p:sldId id="302" r:id="rId16"/>
    <p:sldId id="369" r:id="rId17"/>
    <p:sldId id="303" r:id="rId18"/>
    <p:sldId id="366" r:id="rId19"/>
    <p:sldId id="385" r:id="rId20"/>
    <p:sldId id="387" r:id="rId21"/>
    <p:sldId id="261" r:id="rId22"/>
    <p:sldId id="273" r:id="rId23"/>
    <p:sldId id="272" r:id="rId24"/>
    <p:sldId id="375" r:id="rId25"/>
    <p:sldId id="274" r:id="rId26"/>
    <p:sldId id="262" r:id="rId27"/>
    <p:sldId id="263" r:id="rId28"/>
    <p:sldId id="266" r:id="rId29"/>
    <p:sldId id="362" r:id="rId30"/>
    <p:sldId id="383" r:id="rId31"/>
    <p:sldId id="384" r:id="rId32"/>
    <p:sldId id="374" r:id="rId33"/>
    <p:sldId id="285" r:id="rId34"/>
    <p:sldId id="377" r:id="rId35"/>
    <p:sldId id="379" r:id="rId36"/>
    <p:sldId id="367" r:id="rId37"/>
    <p:sldId id="281" r:id="rId38"/>
    <p:sldId id="286" r:id="rId39"/>
    <p:sldId id="287" r:id="rId40"/>
    <p:sldId id="297" r:id="rId41"/>
    <p:sldId id="289" r:id="rId42"/>
    <p:sldId id="292" r:id="rId43"/>
    <p:sldId id="294" r:id="rId44"/>
    <p:sldId id="290" r:id="rId45"/>
    <p:sldId id="288" r:id="rId46"/>
    <p:sldId id="295" r:id="rId47"/>
    <p:sldId id="296" r:id="rId48"/>
    <p:sldId id="298" r:id="rId49"/>
    <p:sldId id="299" r:id="rId50"/>
    <p:sldId id="305" r:id="rId51"/>
    <p:sldId id="300" r:id="rId52"/>
    <p:sldId id="363" r:id="rId53"/>
    <p:sldId id="388" r:id="rId54"/>
    <p:sldId id="364" r:id="rId5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2" d="100"/>
          <a:sy n="72"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9C77170-2C23-445F-9A4B-51407EDC415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5893E93-9EB6-4B48-A828-96939EB2A6D9}">
      <dgm:prSet/>
      <dgm:spPr/>
      <dgm:t>
        <a:bodyPr/>
        <a:lstStyle/>
        <a:p>
          <a:r>
            <a:rPr lang="en-AU"/>
            <a:t>Excessive physical affection – when not required or wanted</a:t>
          </a:r>
          <a:endParaRPr lang="en-US"/>
        </a:p>
      </dgm:t>
    </dgm:pt>
    <dgm:pt modelId="{316685DE-FEC7-4C8E-B5C6-94CE1CAC6368}" type="parTrans" cxnId="{62644AD1-1B21-417E-ABB9-C39F7F67BA36}">
      <dgm:prSet/>
      <dgm:spPr/>
      <dgm:t>
        <a:bodyPr/>
        <a:lstStyle/>
        <a:p>
          <a:endParaRPr lang="en-US"/>
        </a:p>
      </dgm:t>
    </dgm:pt>
    <dgm:pt modelId="{4D981153-EA3A-4E93-9E61-7CD033237464}" type="sibTrans" cxnId="{62644AD1-1B21-417E-ABB9-C39F7F67BA36}">
      <dgm:prSet/>
      <dgm:spPr/>
      <dgm:t>
        <a:bodyPr/>
        <a:lstStyle/>
        <a:p>
          <a:endParaRPr lang="en-US"/>
        </a:p>
      </dgm:t>
    </dgm:pt>
    <dgm:pt modelId="{A424BD76-BF7B-4D1A-A190-114F8B8C9F19}">
      <dgm:prSet/>
      <dgm:spPr/>
      <dgm:t>
        <a:bodyPr/>
        <a:lstStyle/>
        <a:p>
          <a:r>
            <a:rPr lang="en-AU"/>
            <a:t>Seek out opportunities to be alone with child</a:t>
          </a:r>
          <a:endParaRPr lang="en-US"/>
        </a:p>
      </dgm:t>
    </dgm:pt>
    <dgm:pt modelId="{FC8C0025-C17C-4F28-B814-AA77E94267CE}" type="parTrans" cxnId="{4D67527A-E33A-4468-9052-DBEB6F72128D}">
      <dgm:prSet/>
      <dgm:spPr/>
      <dgm:t>
        <a:bodyPr/>
        <a:lstStyle/>
        <a:p>
          <a:endParaRPr lang="en-US"/>
        </a:p>
      </dgm:t>
    </dgm:pt>
    <dgm:pt modelId="{54ABCD55-3643-4AC9-AA8B-A02E0C25EDCC}" type="sibTrans" cxnId="{4D67527A-E33A-4468-9052-DBEB6F72128D}">
      <dgm:prSet/>
      <dgm:spPr/>
      <dgm:t>
        <a:bodyPr/>
        <a:lstStyle/>
        <a:p>
          <a:endParaRPr lang="en-US"/>
        </a:p>
      </dgm:t>
    </dgm:pt>
    <dgm:pt modelId="{BB186AAA-D1C5-4251-B8C7-9D6108F64C2F}">
      <dgm:prSet/>
      <dgm:spPr/>
      <dgm:t>
        <a:bodyPr/>
        <a:lstStyle/>
        <a:p>
          <a:r>
            <a:rPr lang="en-AU"/>
            <a:t>Spend most of their spare time with children rather than people their own age</a:t>
          </a:r>
          <a:endParaRPr lang="en-US"/>
        </a:p>
      </dgm:t>
    </dgm:pt>
    <dgm:pt modelId="{A902895B-4012-4B34-8675-70BF23C55F72}" type="parTrans" cxnId="{E777E85A-A385-44A7-8076-75477197E945}">
      <dgm:prSet/>
      <dgm:spPr/>
      <dgm:t>
        <a:bodyPr/>
        <a:lstStyle/>
        <a:p>
          <a:endParaRPr lang="en-US"/>
        </a:p>
      </dgm:t>
    </dgm:pt>
    <dgm:pt modelId="{FD25DFD8-E1C8-4B70-8099-0F1C87EAB14C}" type="sibTrans" cxnId="{E777E85A-A385-44A7-8076-75477197E945}">
      <dgm:prSet/>
      <dgm:spPr/>
      <dgm:t>
        <a:bodyPr/>
        <a:lstStyle/>
        <a:p>
          <a:endParaRPr lang="en-US"/>
        </a:p>
      </dgm:t>
    </dgm:pt>
    <dgm:pt modelId="{7F066D3D-36FF-486A-9506-996EB5CDDFF6}">
      <dgm:prSet/>
      <dgm:spPr/>
      <dgm:t>
        <a:bodyPr/>
        <a:lstStyle/>
        <a:p>
          <a:r>
            <a:rPr lang="en-AU"/>
            <a:t>Spend a lot of time around arcades, playgrounds, sport etc. to get to know children</a:t>
          </a:r>
          <a:endParaRPr lang="en-US"/>
        </a:p>
      </dgm:t>
    </dgm:pt>
    <dgm:pt modelId="{A241978B-2B1C-420E-A672-09553F598446}" type="parTrans" cxnId="{B44FF771-C3A6-46E0-BB59-BB5F6E6938CE}">
      <dgm:prSet/>
      <dgm:spPr/>
      <dgm:t>
        <a:bodyPr/>
        <a:lstStyle/>
        <a:p>
          <a:endParaRPr lang="en-US"/>
        </a:p>
      </dgm:t>
    </dgm:pt>
    <dgm:pt modelId="{03F3C648-E96C-41D7-B0F0-076C9846089F}" type="sibTrans" cxnId="{B44FF771-C3A6-46E0-BB59-BB5F6E6938CE}">
      <dgm:prSet/>
      <dgm:spPr/>
      <dgm:t>
        <a:bodyPr/>
        <a:lstStyle/>
        <a:p>
          <a:endParaRPr lang="en-US"/>
        </a:p>
      </dgm:t>
    </dgm:pt>
    <dgm:pt modelId="{2A72FF3A-9055-45AD-B920-0F17EBE32AE6}">
      <dgm:prSet/>
      <dgm:spPr/>
      <dgm:t>
        <a:bodyPr/>
        <a:lstStyle/>
        <a:p>
          <a:r>
            <a:rPr lang="en-AU"/>
            <a:t>Offer support to family members of child – babysit, transport, outings</a:t>
          </a:r>
          <a:endParaRPr lang="en-US"/>
        </a:p>
      </dgm:t>
    </dgm:pt>
    <dgm:pt modelId="{B00F0033-5B58-487D-B522-2EAD92A0C0DE}" type="parTrans" cxnId="{DB25A460-F9F7-44C6-BD68-DA47A977FE52}">
      <dgm:prSet/>
      <dgm:spPr/>
      <dgm:t>
        <a:bodyPr/>
        <a:lstStyle/>
        <a:p>
          <a:endParaRPr lang="en-US"/>
        </a:p>
      </dgm:t>
    </dgm:pt>
    <dgm:pt modelId="{4D45E426-1C6D-466A-89EA-739C1D98AFA4}" type="sibTrans" cxnId="{DB25A460-F9F7-44C6-BD68-DA47A977FE52}">
      <dgm:prSet/>
      <dgm:spPr/>
      <dgm:t>
        <a:bodyPr/>
        <a:lstStyle/>
        <a:p>
          <a:endParaRPr lang="en-US"/>
        </a:p>
      </dgm:t>
    </dgm:pt>
    <dgm:pt modelId="{CBC1E536-C599-40B8-9440-E691017876CA}">
      <dgm:prSet/>
      <dgm:spPr/>
      <dgm:t>
        <a:bodyPr/>
        <a:lstStyle/>
        <a:p>
          <a:r>
            <a:rPr lang="en-AU"/>
            <a:t>Frequently walks in on children  in bathrooms or their bedrooms</a:t>
          </a:r>
          <a:endParaRPr lang="en-US"/>
        </a:p>
      </dgm:t>
    </dgm:pt>
    <dgm:pt modelId="{F924AC9C-2734-4BCB-A2BE-16B8E065D16C}" type="parTrans" cxnId="{37FEB8CA-261A-426D-896B-0258AC1A1280}">
      <dgm:prSet/>
      <dgm:spPr/>
      <dgm:t>
        <a:bodyPr/>
        <a:lstStyle/>
        <a:p>
          <a:endParaRPr lang="en-US"/>
        </a:p>
      </dgm:t>
    </dgm:pt>
    <dgm:pt modelId="{BA488C32-E19A-4585-818D-90C13C6017E7}" type="sibTrans" cxnId="{37FEB8CA-261A-426D-896B-0258AC1A1280}">
      <dgm:prSet/>
      <dgm:spPr/>
      <dgm:t>
        <a:bodyPr/>
        <a:lstStyle/>
        <a:p>
          <a:endParaRPr lang="en-US"/>
        </a:p>
      </dgm:t>
    </dgm:pt>
    <dgm:pt modelId="{E248F509-3E9C-4AAC-962F-D67A3DA1DD27}">
      <dgm:prSet/>
      <dgm:spPr/>
      <dgm:t>
        <a:bodyPr/>
        <a:lstStyle/>
        <a:p>
          <a:r>
            <a:rPr lang="en-AU"/>
            <a:t>Treat a particular child or children as favoured compared to others </a:t>
          </a:r>
          <a:endParaRPr lang="en-US"/>
        </a:p>
      </dgm:t>
    </dgm:pt>
    <dgm:pt modelId="{C3F9531D-BFA9-4902-9C41-E93016F0FFFC}" type="parTrans" cxnId="{15A995EA-D2DF-4E6D-8A50-B10B8F4A013C}">
      <dgm:prSet/>
      <dgm:spPr/>
      <dgm:t>
        <a:bodyPr/>
        <a:lstStyle/>
        <a:p>
          <a:endParaRPr lang="en-US"/>
        </a:p>
      </dgm:t>
    </dgm:pt>
    <dgm:pt modelId="{B04B1440-9776-483F-A9F0-95DC2CE444CE}" type="sibTrans" cxnId="{15A995EA-D2DF-4E6D-8A50-B10B8F4A013C}">
      <dgm:prSet/>
      <dgm:spPr/>
      <dgm:t>
        <a:bodyPr/>
        <a:lstStyle/>
        <a:p>
          <a:endParaRPr lang="en-US"/>
        </a:p>
      </dgm:t>
    </dgm:pt>
    <dgm:pt modelId="{E4640C51-1988-434E-B77A-754CFD41754A}">
      <dgm:prSet/>
      <dgm:spPr/>
      <dgm:t>
        <a:bodyPr/>
        <a:lstStyle/>
        <a:p>
          <a:r>
            <a:rPr lang="en-AU"/>
            <a:t>Find out about child and use information to engage child and drive wedge between child and protective adults</a:t>
          </a:r>
          <a:endParaRPr lang="en-US"/>
        </a:p>
      </dgm:t>
    </dgm:pt>
    <dgm:pt modelId="{02709773-4168-4124-8E22-EAA1CD02C907}" type="parTrans" cxnId="{E1B9C428-8179-4E5E-9168-1BEE1FF7CD85}">
      <dgm:prSet/>
      <dgm:spPr/>
      <dgm:t>
        <a:bodyPr/>
        <a:lstStyle/>
        <a:p>
          <a:endParaRPr lang="en-US"/>
        </a:p>
      </dgm:t>
    </dgm:pt>
    <dgm:pt modelId="{34CE9249-6644-4994-AAA8-765CA7FCE0BA}" type="sibTrans" cxnId="{E1B9C428-8179-4E5E-9168-1BEE1FF7CD85}">
      <dgm:prSet/>
      <dgm:spPr/>
      <dgm:t>
        <a:bodyPr/>
        <a:lstStyle/>
        <a:p>
          <a:endParaRPr lang="en-US"/>
        </a:p>
      </dgm:t>
    </dgm:pt>
    <dgm:pt modelId="{88E60C40-2026-4198-8AB5-80FE96DAD09E}">
      <dgm:prSet/>
      <dgm:spPr/>
      <dgm:t>
        <a:bodyPr/>
        <a:lstStyle/>
        <a:p>
          <a:r>
            <a:rPr lang="en-AU"/>
            <a:t>Purchase gifts or collect items of interest for child</a:t>
          </a:r>
          <a:endParaRPr lang="en-US"/>
        </a:p>
      </dgm:t>
    </dgm:pt>
    <dgm:pt modelId="{40B1CFCC-6056-48B9-A714-19622A9D962E}" type="parTrans" cxnId="{6DA9876D-4C90-40DD-ADC2-6CE0E8D46445}">
      <dgm:prSet/>
      <dgm:spPr/>
      <dgm:t>
        <a:bodyPr/>
        <a:lstStyle/>
        <a:p>
          <a:endParaRPr lang="en-US"/>
        </a:p>
      </dgm:t>
    </dgm:pt>
    <dgm:pt modelId="{CD98B217-631C-43FB-8DCE-B169F9319065}" type="sibTrans" cxnId="{6DA9876D-4C90-40DD-ADC2-6CE0E8D46445}">
      <dgm:prSet/>
      <dgm:spPr/>
      <dgm:t>
        <a:bodyPr/>
        <a:lstStyle/>
        <a:p>
          <a:endParaRPr lang="en-US"/>
        </a:p>
      </dgm:t>
    </dgm:pt>
    <dgm:pt modelId="{22076873-8D3C-41E7-94EB-C0353B9F0AB4}">
      <dgm:prSet/>
      <dgm:spPr/>
      <dgm:t>
        <a:bodyPr/>
        <a:lstStyle/>
        <a:p>
          <a:r>
            <a:rPr lang="en-AU"/>
            <a:t>Tell secrets to a child and encourage keeping secrets </a:t>
          </a:r>
          <a:endParaRPr lang="en-US"/>
        </a:p>
      </dgm:t>
    </dgm:pt>
    <dgm:pt modelId="{5DE9E2E4-3635-4305-874A-C8DB6EF53190}" type="parTrans" cxnId="{D7AE51C3-FA71-4F2B-B3F9-77313E3ACB7F}">
      <dgm:prSet/>
      <dgm:spPr/>
      <dgm:t>
        <a:bodyPr/>
        <a:lstStyle/>
        <a:p>
          <a:endParaRPr lang="en-US"/>
        </a:p>
      </dgm:t>
    </dgm:pt>
    <dgm:pt modelId="{C9F838A7-682B-4E38-8541-710E2AC53562}" type="sibTrans" cxnId="{D7AE51C3-FA71-4F2B-B3F9-77313E3ACB7F}">
      <dgm:prSet/>
      <dgm:spPr/>
      <dgm:t>
        <a:bodyPr/>
        <a:lstStyle/>
        <a:p>
          <a:endParaRPr lang="en-US"/>
        </a:p>
      </dgm:t>
    </dgm:pt>
    <dgm:pt modelId="{6FFAFF7A-0A29-4B42-B08A-D171C81AEDB7}" type="pres">
      <dgm:prSet presAssocID="{79C77170-2C23-445F-9A4B-51407EDC4153}" presName="vert0" presStyleCnt="0">
        <dgm:presLayoutVars>
          <dgm:dir/>
          <dgm:animOne val="branch"/>
          <dgm:animLvl val="lvl"/>
        </dgm:presLayoutVars>
      </dgm:prSet>
      <dgm:spPr/>
    </dgm:pt>
    <dgm:pt modelId="{4DAD1877-A2C9-47BD-A2D5-87E047A86C69}" type="pres">
      <dgm:prSet presAssocID="{05893E93-9EB6-4B48-A828-96939EB2A6D9}" presName="thickLine" presStyleLbl="alignNode1" presStyleIdx="0" presStyleCnt="10"/>
      <dgm:spPr/>
    </dgm:pt>
    <dgm:pt modelId="{590A0042-F12E-4FB0-B41E-EB028FE0BC17}" type="pres">
      <dgm:prSet presAssocID="{05893E93-9EB6-4B48-A828-96939EB2A6D9}" presName="horz1" presStyleCnt="0"/>
      <dgm:spPr/>
    </dgm:pt>
    <dgm:pt modelId="{4917983E-FDDA-4BFA-969D-7CB75DB72AA2}" type="pres">
      <dgm:prSet presAssocID="{05893E93-9EB6-4B48-A828-96939EB2A6D9}" presName="tx1" presStyleLbl="revTx" presStyleIdx="0" presStyleCnt="10"/>
      <dgm:spPr/>
    </dgm:pt>
    <dgm:pt modelId="{AE9E579E-EFCE-43B0-AA89-777F8214404D}" type="pres">
      <dgm:prSet presAssocID="{05893E93-9EB6-4B48-A828-96939EB2A6D9}" presName="vert1" presStyleCnt="0"/>
      <dgm:spPr/>
    </dgm:pt>
    <dgm:pt modelId="{A21E0817-ECDA-4F98-B0BE-3E2C4C8AAD37}" type="pres">
      <dgm:prSet presAssocID="{A424BD76-BF7B-4D1A-A190-114F8B8C9F19}" presName="thickLine" presStyleLbl="alignNode1" presStyleIdx="1" presStyleCnt="10"/>
      <dgm:spPr/>
    </dgm:pt>
    <dgm:pt modelId="{7DF5B875-F90F-4221-AC67-918D98D7C583}" type="pres">
      <dgm:prSet presAssocID="{A424BD76-BF7B-4D1A-A190-114F8B8C9F19}" presName="horz1" presStyleCnt="0"/>
      <dgm:spPr/>
    </dgm:pt>
    <dgm:pt modelId="{4B4C8688-FCBC-4654-8040-747ED3830AD0}" type="pres">
      <dgm:prSet presAssocID="{A424BD76-BF7B-4D1A-A190-114F8B8C9F19}" presName="tx1" presStyleLbl="revTx" presStyleIdx="1" presStyleCnt="10"/>
      <dgm:spPr/>
    </dgm:pt>
    <dgm:pt modelId="{DCD08EF4-6029-4E6F-B96D-8B68043E3891}" type="pres">
      <dgm:prSet presAssocID="{A424BD76-BF7B-4D1A-A190-114F8B8C9F19}" presName="vert1" presStyleCnt="0"/>
      <dgm:spPr/>
    </dgm:pt>
    <dgm:pt modelId="{7CBC2FCD-04B3-4174-BBED-A813DAEEE62E}" type="pres">
      <dgm:prSet presAssocID="{BB186AAA-D1C5-4251-B8C7-9D6108F64C2F}" presName="thickLine" presStyleLbl="alignNode1" presStyleIdx="2" presStyleCnt="10"/>
      <dgm:spPr/>
    </dgm:pt>
    <dgm:pt modelId="{1395260B-F711-401D-BDA1-92D5BB4E1C97}" type="pres">
      <dgm:prSet presAssocID="{BB186AAA-D1C5-4251-B8C7-9D6108F64C2F}" presName="horz1" presStyleCnt="0"/>
      <dgm:spPr/>
    </dgm:pt>
    <dgm:pt modelId="{1D7D1055-9BFE-4477-B3DF-4DBCCC704B3C}" type="pres">
      <dgm:prSet presAssocID="{BB186AAA-D1C5-4251-B8C7-9D6108F64C2F}" presName="tx1" presStyleLbl="revTx" presStyleIdx="2" presStyleCnt="10"/>
      <dgm:spPr/>
    </dgm:pt>
    <dgm:pt modelId="{FF804F7E-4EFC-4128-ADA8-8B4903B4AA94}" type="pres">
      <dgm:prSet presAssocID="{BB186AAA-D1C5-4251-B8C7-9D6108F64C2F}" presName="vert1" presStyleCnt="0"/>
      <dgm:spPr/>
    </dgm:pt>
    <dgm:pt modelId="{2D98D287-D661-4678-8D89-8ABDFDE7C2EF}" type="pres">
      <dgm:prSet presAssocID="{7F066D3D-36FF-486A-9506-996EB5CDDFF6}" presName="thickLine" presStyleLbl="alignNode1" presStyleIdx="3" presStyleCnt="10"/>
      <dgm:spPr/>
    </dgm:pt>
    <dgm:pt modelId="{2B5872DF-965B-4B6F-9950-BFF0DE6DC11E}" type="pres">
      <dgm:prSet presAssocID="{7F066D3D-36FF-486A-9506-996EB5CDDFF6}" presName="horz1" presStyleCnt="0"/>
      <dgm:spPr/>
    </dgm:pt>
    <dgm:pt modelId="{139EE3DA-9CE3-447B-991E-B43116983829}" type="pres">
      <dgm:prSet presAssocID="{7F066D3D-36FF-486A-9506-996EB5CDDFF6}" presName="tx1" presStyleLbl="revTx" presStyleIdx="3" presStyleCnt="10"/>
      <dgm:spPr/>
    </dgm:pt>
    <dgm:pt modelId="{32E0DC61-F40F-4341-82AB-D92CD4005440}" type="pres">
      <dgm:prSet presAssocID="{7F066D3D-36FF-486A-9506-996EB5CDDFF6}" presName="vert1" presStyleCnt="0"/>
      <dgm:spPr/>
    </dgm:pt>
    <dgm:pt modelId="{E1BCC6F8-5E4A-4E72-BC26-281C3BA307E1}" type="pres">
      <dgm:prSet presAssocID="{2A72FF3A-9055-45AD-B920-0F17EBE32AE6}" presName="thickLine" presStyleLbl="alignNode1" presStyleIdx="4" presStyleCnt="10"/>
      <dgm:spPr/>
    </dgm:pt>
    <dgm:pt modelId="{228BC22C-99BD-4130-90C3-7D063EE9F5BA}" type="pres">
      <dgm:prSet presAssocID="{2A72FF3A-9055-45AD-B920-0F17EBE32AE6}" presName="horz1" presStyleCnt="0"/>
      <dgm:spPr/>
    </dgm:pt>
    <dgm:pt modelId="{5E2B4361-35D4-4A42-8492-0FB93CAFA2B9}" type="pres">
      <dgm:prSet presAssocID="{2A72FF3A-9055-45AD-B920-0F17EBE32AE6}" presName="tx1" presStyleLbl="revTx" presStyleIdx="4" presStyleCnt="10"/>
      <dgm:spPr/>
    </dgm:pt>
    <dgm:pt modelId="{EC1D3AFB-D60C-4F4B-A559-632B1A2D163B}" type="pres">
      <dgm:prSet presAssocID="{2A72FF3A-9055-45AD-B920-0F17EBE32AE6}" presName="vert1" presStyleCnt="0"/>
      <dgm:spPr/>
    </dgm:pt>
    <dgm:pt modelId="{A0814B2C-8D15-4E64-944F-F0971BD6750A}" type="pres">
      <dgm:prSet presAssocID="{CBC1E536-C599-40B8-9440-E691017876CA}" presName="thickLine" presStyleLbl="alignNode1" presStyleIdx="5" presStyleCnt="10"/>
      <dgm:spPr/>
    </dgm:pt>
    <dgm:pt modelId="{63B45728-AC5C-40FF-9880-6E6B2FBC3A62}" type="pres">
      <dgm:prSet presAssocID="{CBC1E536-C599-40B8-9440-E691017876CA}" presName="horz1" presStyleCnt="0"/>
      <dgm:spPr/>
    </dgm:pt>
    <dgm:pt modelId="{DA333779-83F5-477F-AE07-1628C2B63A26}" type="pres">
      <dgm:prSet presAssocID="{CBC1E536-C599-40B8-9440-E691017876CA}" presName="tx1" presStyleLbl="revTx" presStyleIdx="5" presStyleCnt="10"/>
      <dgm:spPr/>
    </dgm:pt>
    <dgm:pt modelId="{BCC63651-900C-402B-94B6-62A190D2F064}" type="pres">
      <dgm:prSet presAssocID="{CBC1E536-C599-40B8-9440-E691017876CA}" presName="vert1" presStyleCnt="0"/>
      <dgm:spPr/>
    </dgm:pt>
    <dgm:pt modelId="{0C448CA7-AFEB-4766-B2CE-2939FBC874E6}" type="pres">
      <dgm:prSet presAssocID="{E248F509-3E9C-4AAC-962F-D67A3DA1DD27}" presName="thickLine" presStyleLbl="alignNode1" presStyleIdx="6" presStyleCnt="10"/>
      <dgm:spPr/>
    </dgm:pt>
    <dgm:pt modelId="{4C98ACC2-814C-4983-9321-633C61D7ACE6}" type="pres">
      <dgm:prSet presAssocID="{E248F509-3E9C-4AAC-962F-D67A3DA1DD27}" presName="horz1" presStyleCnt="0"/>
      <dgm:spPr/>
    </dgm:pt>
    <dgm:pt modelId="{3646A037-0069-4FB3-8B2E-E8C5AA8ABF6C}" type="pres">
      <dgm:prSet presAssocID="{E248F509-3E9C-4AAC-962F-D67A3DA1DD27}" presName="tx1" presStyleLbl="revTx" presStyleIdx="6" presStyleCnt="10"/>
      <dgm:spPr/>
    </dgm:pt>
    <dgm:pt modelId="{0E3465A6-BA7A-4E37-A7FC-AF179B4DD58A}" type="pres">
      <dgm:prSet presAssocID="{E248F509-3E9C-4AAC-962F-D67A3DA1DD27}" presName="vert1" presStyleCnt="0"/>
      <dgm:spPr/>
    </dgm:pt>
    <dgm:pt modelId="{4105759F-431F-41D8-8A15-BBCEAFC18A0A}" type="pres">
      <dgm:prSet presAssocID="{E4640C51-1988-434E-B77A-754CFD41754A}" presName="thickLine" presStyleLbl="alignNode1" presStyleIdx="7" presStyleCnt="10"/>
      <dgm:spPr/>
    </dgm:pt>
    <dgm:pt modelId="{02DAF58D-B4E1-49D8-BC9D-461B07DECDD3}" type="pres">
      <dgm:prSet presAssocID="{E4640C51-1988-434E-B77A-754CFD41754A}" presName="horz1" presStyleCnt="0"/>
      <dgm:spPr/>
    </dgm:pt>
    <dgm:pt modelId="{3E7F3228-F100-4493-A3FA-9D87BE731100}" type="pres">
      <dgm:prSet presAssocID="{E4640C51-1988-434E-B77A-754CFD41754A}" presName="tx1" presStyleLbl="revTx" presStyleIdx="7" presStyleCnt="10"/>
      <dgm:spPr/>
    </dgm:pt>
    <dgm:pt modelId="{3CA56AD8-7439-481B-9AC4-224B395B9E58}" type="pres">
      <dgm:prSet presAssocID="{E4640C51-1988-434E-B77A-754CFD41754A}" presName="vert1" presStyleCnt="0"/>
      <dgm:spPr/>
    </dgm:pt>
    <dgm:pt modelId="{DFF431B8-B451-404B-A085-8DE14062E569}" type="pres">
      <dgm:prSet presAssocID="{88E60C40-2026-4198-8AB5-80FE96DAD09E}" presName="thickLine" presStyleLbl="alignNode1" presStyleIdx="8" presStyleCnt="10"/>
      <dgm:spPr/>
    </dgm:pt>
    <dgm:pt modelId="{E5FD0E58-2654-4065-8AB3-5BC88381A20E}" type="pres">
      <dgm:prSet presAssocID="{88E60C40-2026-4198-8AB5-80FE96DAD09E}" presName="horz1" presStyleCnt="0"/>
      <dgm:spPr/>
    </dgm:pt>
    <dgm:pt modelId="{C175721B-DF0B-4F22-BFFD-6A597A87BE50}" type="pres">
      <dgm:prSet presAssocID="{88E60C40-2026-4198-8AB5-80FE96DAD09E}" presName="tx1" presStyleLbl="revTx" presStyleIdx="8" presStyleCnt="10"/>
      <dgm:spPr/>
    </dgm:pt>
    <dgm:pt modelId="{86D63829-9D6E-427F-9832-7B9925DDE827}" type="pres">
      <dgm:prSet presAssocID="{88E60C40-2026-4198-8AB5-80FE96DAD09E}" presName="vert1" presStyleCnt="0"/>
      <dgm:spPr/>
    </dgm:pt>
    <dgm:pt modelId="{06007D40-3840-4A6D-8E43-2004E667C4BC}" type="pres">
      <dgm:prSet presAssocID="{22076873-8D3C-41E7-94EB-C0353B9F0AB4}" presName="thickLine" presStyleLbl="alignNode1" presStyleIdx="9" presStyleCnt="10"/>
      <dgm:spPr/>
    </dgm:pt>
    <dgm:pt modelId="{6CDD83CF-7126-47EE-B04C-38C043645AD7}" type="pres">
      <dgm:prSet presAssocID="{22076873-8D3C-41E7-94EB-C0353B9F0AB4}" presName="horz1" presStyleCnt="0"/>
      <dgm:spPr/>
    </dgm:pt>
    <dgm:pt modelId="{9710A19F-D06A-457F-A742-7F329A3B0E6E}" type="pres">
      <dgm:prSet presAssocID="{22076873-8D3C-41E7-94EB-C0353B9F0AB4}" presName="tx1" presStyleLbl="revTx" presStyleIdx="9" presStyleCnt="10"/>
      <dgm:spPr/>
    </dgm:pt>
    <dgm:pt modelId="{6768307F-6005-4718-9D87-F2A7C12FCC07}" type="pres">
      <dgm:prSet presAssocID="{22076873-8D3C-41E7-94EB-C0353B9F0AB4}" presName="vert1" presStyleCnt="0"/>
      <dgm:spPr/>
    </dgm:pt>
  </dgm:ptLst>
  <dgm:cxnLst>
    <dgm:cxn modelId="{73BA411E-67B2-48B5-A8D1-DB829E898FAB}" type="presOf" srcId="{BB186AAA-D1C5-4251-B8C7-9D6108F64C2F}" destId="{1D7D1055-9BFE-4477-B3DF-4DBCCC704B3C}" srcOrd="0" destOrd="0" presId="urn:microsoft.com/office/officeart/2008/layout/LinedList"/>
    <dgm:cxn modelId="{E1B9C428-8179-4E5E-9168-1BEE1FF7CD85}" srcId="{79C77170-2C23-445F-9A4B-51407EDC4153}" destId="{E4640C51-1988-434E-B77A-754CFD41754A}" srcOrd="7" destOrd="0" parTransId="{02709773-4168-4124-8E22-EAA1CD02C907}" sibTransId="{34CE9249-6644-4994-AAA8-765CA7FCE0BA}"/>
    <dgm:cxn modelId="{49537529-8E08-4F1D-BAFB-BA53B057357F}" type="presOf" srcId="{7F066D3D-36FF-486A-9506-996EB5CDDFF6}" destId="{139EE3DA-9CE3-447B-991E-B43116983829}" srcOrd="0" destOrd="0" presId="urn:microsoft.com/office/officeart/2008/layout/LinedList"/>
    <dgm:cxn modelId="{8F71F129-F8DE-4F60-8E39-E4D54561B81F}" type="presOf" srcId="{05893E93-9EB6-4B48-A828-96939EB2A6D9}" destId="{4917983E-FDDA-4BFA-969D-7CB75DB72AA2}" srcOrd="0" destOrd="0" presId="urn:microsoft.com/office/officeart/2008/layout/LinedList"/>
    <dgm:cxn modelId="{CBA35630-C2B9-4EE4-8B58-EF5FFEDEDCDA}" type="presOf" srcId="{A424BD76-BF7B-4D1A-A190-114F8B8C9F19}" destId="{4B4C8688-FCBC-4654-8040-747ED3830AD0}" srcOrd="0" destOrd="0" presId="urn:microsoft.com/office/officeart/2008/layout/LinedList"/>
    <dgm:cxn modelId="{DB25A460-F9F7-44C6-BD68-DA47A977FE52}" srcId="{79C77170-2C23-445F-9A4B-51407EDC4153}" destId="{2A72FF3A-9055-45AD-B920-0F17EBE32AE6}" srcOrd="4" destOrd="0" parTransId="{B00F0033-5B58-487D-B522-2EAD92A0C0DE}" sibTransId="{4D45E426-1C6D-466A-89EA-739C1D98AFA4}"/>
    <dgm:cxn modelId="{6DA9876D-4C90-40DD-ADC2-6CE0E8D46445}" srcId="{79C77170-2C23-445F-9A4B-51407EDC4153}" destId="{88E60C40-2026-4198-8AB5-80FE96DAD09E}" srcOrd="8" destOrd="0" parTransId="{40B1CFCC-6056-48B9-A714-19622A9D962E}" sibTransId="{CD98B217-631C-43FB-8DCE-B169F9319065}"/>
    <dgm:cxn modelId="{B44FF771-C3A6-46E0-BB59-BB5F6E6938CE}" srcId="{79C77170-2C23-445F-9A4B-51407EDC4153}" destId="{7F066D3D-36FF-486A-9506-996EB5CDDFF6}" srcOrd="3" destOrd="0" parTransId="{A241978B-2B1C-420E-A672-09553F598446}" sibTransId="{03F3C648-E96C-41D7-B0F0-076C9846089F}"/>
    <dgm:cxn modelId="{463FB277-051B-43CF-9EA0-B8FA7B7F1E29}" type="presOf" srcId="{E248F509-3E9C-4AAC-962F-D67A3DA1DD27}" destId="{3646A037-0069-4FB3-8B2E-E8C5AA8ABF6C}" srcOrd="0" destOrd="0" presId="urn:microsoft.com/office/officeart/2008/layout/LinedList"/>
    <dgm:cxn modelId="{4A018B58-FE9A-453C-BA5C-B27C9E5C5676}" type="presOf" srcId="{2A72FF3A-9055-45AD-B920-0F17EBE32AE6}" destId="{5E2B4361-35D4-4A42-8492-0FB93CAFA2B9}" srcOrd="0" destOrd="0" presId="urn:microsoft.com/office/officeart/2008/layout/LinedList"/>
    <dgm:cxn modelId="{4D67527A-E33A-4468-9052-DBEB6F72128D}" srcId="{79C77170-2C23-445F-9A4B-51407EDC4153}" destId="{A424BD76-BF7B-4D1A-A190-114F8B8C9F19}" srcOrd="1" destOrd="0" parTransId="{FC8C0025-C17C-4F28-B814-AA77E94267CE}" sibTransId="{54ABCD55-3643-4AC9-AA8B-A02E0C25EDCC}"/>
    <dgm:cxn modelId="{E777E85A-A385-44A7-8076-75477197E945}" srcId="{79C77170-2C23-445F-9A4B-51407EDC4153}" destId="{BB186AAA-D1C5-4251-B8C7-9D6108F64C2F}" srcOrd="2" destOrd="0" parTransId="{A902895B-4012-4B34-8675-70BF23C55F72}" sibTransId="{FD25DFD8-E1C8-4B70-8099-0F1C87EAB14C}"/>
    <dgm:cxn modelId="{4A331FA8-A5F9-4FDA-98CB-94B648F5BBE0}" type="presOf" srcId="{22076873-8D3C-41E7-94EB-C0353B9F0AB4}" destId="{9710A19F-D06A-457F-A742-7F329A3B0E6E}" srcOrd="0" destOrd="0" presId="urn:microsoft.com/office/officeart/2008/layout/LinedList"/>
    <dgm:cxn modelId="{DAF851AD-1630-4914-9A64-E756B29747F8}" type="presOf" srcId="{E4640C51-1988-434E-B77A-754CFD41754A}" destId="{3E7F3228-F100-4493-A3FA-9D87BE731100}" srcOrd="0" destOrd="0" presId="urn:microsoft.com/office/officeart/2008/layout/LinedList"/>
    <dgm:cxn modelId="{D7AE51C3-FA71-4F2B-B3F9-77313E3ACB7F}" srcId="{79C77170-2C23-445F-9A4B-51407EDC4153}" destId="{22076873-8D3C-41E7-94EB-C0353B9F0AB4}" srcOrd="9" destOrd="0" parTransId="{5DE9E2E4-3635-4305-874A-C8DB6EF53190}" sibTransId="{C9F838A7-682B-4E38-8541-710E2AC53562}"/>
    <dgm:cxn modelId="{A9029EC3-4BBC-4089-829A-4FBBEB9F867D}" type="presOf" srcId="{79C77170-2C23-445F-9A4B-51407EDC4153}" destId="{6FFAFF7A-0A29-4B42-B08A-D171C81AEDB7}" srcOrd="0" destOrd="0" presId="urn:microsoft.com/office/officeart/2008/layout/LinedList"/>
    <dgm:cxn modelId="{37FEB8CA-261A-426D-896B-0258AC1A1280}" srcId="{79C77170-2C23-445F-9A4B-51407EDC4153}" destId="{CBC1E536-C599-40B8-9440-E691017876CA}" srcOrd="5" destOrd="0" parTransId="{F924AC9C-2734-4BCB-A2BE-16B8E065D16C}" sibTransId="{BA488C32-E19A-4585-818D-90C13C6017E7}"/>
    <dgm:cxn modelId="{62644AD1-1B21-417E-ABB9-C39F7F67BA36}" srcId="{79C77170-2C23-445F-9A4B-51407EDC4153}" destId="{05893E93-9EB6-4B48-A828-96939EB2A6D9}" srcOrd="0" destOrd="0" parTransId="{316685DE-FEC7-4C8E-B5C6-94CE1CAC6368}" sibTransId="{4D981153-EA3A-4E93-9E61-7CD033237464}"/>
    <dgm:cxn modelId="{9F40ECDA-FCFA-43EC-915D-E49EF1576C8B}" type="presOf" srcId="{CBC1E536-C599-40B8-9440-E691017876CA}" destId="{DA333779-83F5-477F-AE07-1628C2B63A26}" srcOrd="0" destOrd="0" presId="urn:microsoft.com/office/officeart/2008/layout/LinedList"/>
    <dgm:cxn modelId="{15A995EA-D2DF-4E6D-8A50-B10B8F4A013C}" srcId="{79C77170-2C23-445F-9A4B-51407EDC4153}" destId="{E248F509-3E9C-4AAC-962F-D67A3DA1DD27}" srcOrd="6" destOrd="0" parTransId="{C3F9531D-BFA9-4902-9C41-E93016F0FFFC}" sibTransId="{B04B1440-9776-483F-A9F0-95DC2CE444CE}"/>
    <dgm:cxn modelId="{6807E6ED-A08D-4BA5-9FF0-7ACDD85CA0E9}" type="presOf" srcId="{88E60C40-2026-4198-8AB5-80FE96DAD09E}" destId="{C175721B-DF0B-4F22-BFFD-6A597A87BE50}" srcOrd="0" destOrd="0" presId="urn:microsoft.com/office/officeart/2008/layout/LinedList"/>
    <dgm:cxn modelId="{AB5BECC3-B778-4B5E-979D-FAB35ABF1601}" type="presParOf" srcId="{6FFAFF7A-0A29-4B42-B08A-D171C81AEDB7}" destId="{4DAD1877-A2C9-47BD-A2D5-87E047A86C69}" srcOrd="0" destOrd="0" presId="urn:microsoft.com/office/officeart/2008/layout/LinedList"/>
    <dgm:cxn modelId="{73FD140A-E67A-46F1-AC8F-81952283584E}" type="presParOf" srcId="{6FFAFF7A-0A29-4B42-B08A-D171C81AEDB7}" destId="{590A0042-F12E-4FB0-B41E-EB028FE0BC17}" srcOrd="1" destOrd="0" presId="urn:microsoft.com/office/officeart/2008/layout/LinedList"/>
    <dgm:cxn modelId="{08362C3A-9267-49D5-AF8C-6CB3EB3871EC}" type="presParOf" srcId="{590A0042-F12E-4FB0-B41E-EB028FE0BC17}" destId="{4917983E-FDDA-4BFA-969D-7CB75DB72AA2}" srcOrd="0" destOrd="0" presId="urn:microsoft.com/office/officeart/2008/layout/LinedList"/>
    <dgm:cxn modelId="{0AB4A400-2B20-45DE-B8BE-423F6FF60E03}" type="presParOf" srcId="{590A0042-F12E-4FB0-B41E-EB028FE0BC17}" destId="{AE9E579E-EFCE-43B0-AA89-777F8214404D}" srcOrd="1" destOrd="0" presId="urn:microsoft.com/office/officeart/2008/layout/LinedList"/>
    <dgm:cxn modelId="{6762F86C-B72B-49BC-8A00-DF2F64655C1F}" type="presParOf" srcId="{6FFAFF7A-0A29-4B42-B08A-D171C81AEDB7}" destId="{A21E0817-ECDA-4F98-B0BE-3E2C4C8AAD37}" srcOrd="2" destOrd="0" presId="urn:microsoft.com/office/officeart/2008/layout/LinedList"/>
    <dgm:cxn modelId="{84B75BA3-A3B5-4365-A213-CCADF62A3625}" type="presParOf" srcId="{6FFAFF7A-0A29-4B42-B08A-D171C81AEDB7}" destId="{7DF5B875-F90F-4221-AC67-918D98D7C583}" srcOrd="3" destOrd="0" presId="urn:microsoft.com/office/officeart/2008/layout/LinedList"/>
    <dgm:cxn modelId="{2C7985F7-CB2E-451A-8E9B-E9A521F64B32}" type="presParOf" srcId="{7DF5B875-F90F-4221-AC67-918D98D7C583}" destId="{4B4C8688-FCBC-4654-8040-747ED3830AD0}" srcOrd="0" destOrd="0" presId="urn:microsoft.com/office/officeart/2008/layout/LinedList"/>
    <dgm:cxn modelId="{FE91CCD2-3151-41DE-AECB-2725F161ACBF}" type="presParOf" srcId="{7DF5B875-F90F-4221-AC67-918D98D7C583}" destId="{DCD08EF4-6029-4E6F-B96D-8B68043E3891}" srcOrd="1" destOrd="0" presId="urn:microsoft.com/office/officeart/2008/layout/LinedList"/>
    <dgm:cxn modelId="{CE2527DE-3A1E-4407-8437-537E76A08311}" type="presParOf" srcId="{6FFAFF7A-0A29-4B42-B08A-D171C81AEDB7}" destId="{7CBC2FCD-04B3-4174-BBED-A813DAEEE62E}" srcOrd="4" destOrd="0" presId="urn:microsoft.com/office/officeart/2008/layout/LinedList"/>
    <dgm:cxn modelId="{664CE440-2779-46F4-AA50-125F356EF0F7}" type="presParOf" srcId="{6FFAFF7A-0A29-4B42-B08A-D171C81AEDB7}" destId="{1395260B-F711-401D-BDA1-92D5BB4E1C97}" srcOrd="5" destOrd="0" presId="urn:microsoft.com/office/officeart/2008/layout/LinedList"/>
    <dgm:cxn modelId="{71FDF424-DFF1-4BE4-B4D3-8BAA48F1B75D}" type="presParOf" srcId="{1395260B-F711-401D-BDA1-92D5BB4E1C97}" destId="{1D7D1055-9BFE-4477-B3DF-4DBCCC704B3C}" srcOrd="0" destOrd="0" presId="urn:microsoft.com/office/officeart/2008/layout/LinedList"/>
    <dgm:cxn modelId="{3A9C8340-2821-4A01-826D-73113C802077}" type="presParOf" srcId="{1395260B-F711-401D-BDA1-92D5BB4E1C97}" destId="{FF804F7E-4EFC-4128-ADA8-8B4903B4AA94}" srcOrd="1" destOrd="0" presId="urn:microsoft.com/office/officeart/2008/layout/LinedList"/>
    <dgm:cxn modelId="{41F81237-9C9A-4FA3-A1F9-EC7E76EEDCE6}" type="presParOf" srcId="{6FFAFF7A-0A29-4B42-B08A-D171C81AEDB7}" destId="{2D98D287-D661-4678-8D89-8ABDFDE7C2EF}" srcOrd="6" destOrd="0" presId="urn:microsoft.com/office/officeart/2008/layout/LinedList"/>
    <dgm:cxn modelId="{C9FF3B02-FAF1-4B1D-85AA-A41F181398A5}" type="presParOf" srcId="{6FFAFF7A-0A29-4B42-B08A-D171C81AEDB7}" destId="{2B5872DF-965B-4B6F-9950-BFF0DE6DC11E}" srcOrd="7" destOrd="0" presId="urn:microsoft.com/office/officeart/2008/layout/LinedList"/>
    <dgm:cxn modelId="{8C062723-F8C8-4DBC-B3A9-67CF960401B6}" type="presParOf" srcId="{2B5872DF-965B-4B6F-9950-BFF0DE6DC11E}" destId="{139EE3DA-9CE3-447B-991E-B43116983829}" srcOrd="0" destOrd="0" presId="urn:microsoft.com/office/officeart/2008/layout/LinedList"/>
    <dgm:cxn modelId="{A9160584-0466-4CCB-80E6-FAE66DE913CE}" type="presParOf" srcId="{2B5872DF-965B-4B6F-9950-BFF0DE6DC11E}" destId="{32E0DC61-F40F-4341-82AB-D92CD4005440}" srcOrd="1" destOrd="0" presId="urn:microsoft.com/office/officeart/2008/layout/LinedList"/>
    <dgm:cxn modelId="{49A78B3D-4ABA-464D-8F37-4E02115A3C4B}" type="presParOf" srcId="{6FFAFF7A-0A29-4B42-B08A-D171C81AEDB7}" destId="{E1BCC6F8-5E4A-4E72-BC26-281C3BA307E1}" srcOrd="8" destOrd="0" presId="urn:microsoft.com/office/officeart/2008/layout/LinedList"/>
    <dgm:cxn modelId="{4B068B25-1353-4743-87E5-F7E9AFA783BD}" type="presParOf" srcId="{6FFAFF7A-0A29-4B42-B08A-D171C81AEDB7}" destId="{228BC22C-99BD-4130-90C3-7D063EE9F5BA}" srcOrd="9" destOrd="0" presId="urn:microsoft.com/office/officeart/2008/layout/LinedList"/>
    <dgm:cxn modelId="{DBFEDA90-4029-452E-B422-FA9ECC71F67D}" type="presParOf" srcId="{228BC22C-99BD-4130-90C3-7D063EE9F5BA}" destId="{5E2B4361-35D4-4A42-8492-0FB93CAFA2B9}" srcOrd="0" destOrd="0" presId="urn:microsoft.com/office/officeart/2008/layout/LinedList"/>
    <dgm:cxn modelId="{EB3FCAA9-6C86-45BD-8485-7BE5B29EB98C}" type="presParOf" srcId="{228BC22C-99BD-4130-90C3-7D063EE9F5BA}" destId="{EC1D3AFB-D60C-4F4B-A559-632B1A2D163B}" srcOrd="1" destOrd="0" presId="urn:microsoft.com/office/officeart/2008/layout/LinedList"/>
    <dgm:cxn modelId="{C5067954-E880-4D61-A858-05289F5D1DD7}" type="presParOf" srcId="{6FFAFF7A-0A29-4B42-B08A-D171C81AEDB7}" destId="{A0814B2C-8D15-4E64-944F-F0971BD6750A}" srcOrd="10" destOrd="0" presId="urn:microsoft.com/office/officeart/2008/layout/LinedList"/>
    <dgm:cxn modelId="{47FD8F09-D244-4363-BAAE-8A65961BD0FD}" type="presParOf" srcId="{6FFAFF7A-0A29-4B42-B08A-D171C81AEDB7}" destId="{63B45728-AC5C-40FF-9880-6E6B2FBC3A62}" srcOrd="11" destOrd="0" presId="urn:microsoft.com/office/officeart/2008/layout/LinedList"/>
    <dgm:cxn modelId="{50B6B83A-6D74-4166-AAC7-C5135DFE4AAD}" type="presParOf" srcId="{63B45728-AC5C-40FF-9880-6E6B2FBC3A62}" destId="{DA333779-83F5-477F-AE07-1628C2B63A26}" srcOrd="0" destOrd="0" presId="urn:microsoft.com/office/officeart/2008/layout/LinedList"/>
    <dgm:cxn modelId="{DA9B5BF9-E141-4A53-A90B-09899870B4B6}" type="presParOf" srcId="{63B45728-AC5C-40FF-9880-6E6B2FBC3A62}" destId="{BCC63651-900C-402B-94B6-62A190D2F064}" srcOrd="1" destOrd="0" presId="urn:microsoft.com/office/officeart/2008/layout/LinedList"/>
    <dgm:cxn modelId="{65DE1753-033C-4511-8853-BA5C896EEF79}" type="presParOf" srcId="{6FFAFF7A-0A29-4B42-B08A-D171C81AEDB7}" destId="{0C448CA7-AFEB-4766-B2CE-2939FBC874E6}" srcOrd="12" destOrd="0" presId="urn:microsoft.com/office/officeart/2008/layout/LinedList"/>
    <dgm:cxn modelId="{2E3FD474-7611-4F77-97F4-4E4D2C011D5C}" type="presParOf" srcId="{6FFAFF7A-0A29-4B42-B08A-D171C81AEDB7}" destId="{4C98ACC2-814C-4983-9321-633C61D7ACE6}" srcOrd="13" destOrd="0" presId="urn:microsoft.com/office/officeart/2008/layout/LinedList"/>
    <dgm:cxn modelId="{FBA47B46-0324-4C98-B9DE-7E61099AD19B}" type="presParOf" srcId="{4C98ACC2-814C-4983-9321-633C61D7ACE6}" destId="{3646A037-0069-4FB3-8B2E-E8C5AA8ABF6C}" srcOrd="0" destOrd="0" presId="urn:microsoft.com/office/officeart/2008/layout/LinedList"/>
    <dgm:cxn modelId="{C9DE673E-EE45-413A-8AA6-45851FD34B67}" type="presParOf" srcId="{4C98ACC2-814C-4983-9321-633C61D7ACE6}" destId="{0E3465A6-BA7A-4E37-A7FC-AF179B4DD58A}" srcOrd="1" destOrd="0" presId="urn:microsoft.com/office/officeart/2008/layout/LinedList"/>
    <dgm:cxn modelId="{60E7F40F-4738-4DD3-84D3-02A7683804E4}" type="presParOf" srcId="{6FFAFF7A-0A29-4B42-B08A-D171C81AEDB7}" destId="{4105759F-431F-41D8-8A15-BBCEAFC18A0A}" srcOrd="14" destOrd="0" presId="urn:microsoft.com/office/officeart/2008/layout/LinedList"/>
    <dgm:cxn modelId="{F47826A2-CBBA-460A-B8B2-DF60A0507794}" type="presParOf" srcId="{6FFAFF7A-0A29-4B42-B08A-D171C81AEDB7}" destId="{02DAF58D-B4E1-49D8-BC9D-461B07DECDD3}" srcOrd="15" destOrd="0" presId="urn:microsoft.com/office/officeart/2008/layout/LinedList"/>
    <dgm:cxn modelId="{A5B9E0E8-360E-457C-8DAF-61E21A28D516}" type="presParOf" srcId="{02DAF58D-B4E1-49D8-BC9D-461B07DECDD3}" destId="{3E7F3228-F100-4493-A3FA-9D87BE731100}" srcOrd="0" destOrd="0" presId="urn:microsoft.com/office/officeart/2008/layout/LinedList"/>
    <dgm:cxn modelId="{28FFB53E-D0DE-4B7E-ADF8-921AB4B7CEE4}" type="presParOf" srcId="{02DAF58D-B4E1-49D8-BC9D-461B07DECDD3}" destId="{3CA56AD8-7439-481B-9AC4-224B395B9E58}" srcOrd="1" destOrd="0" presId="urn:microsoft.com/office/officeart/2008/layout/LinedList"/>
    <dgm:cxn modelId="{B12F7DC2-79C2-4C4F-A945-E46366D41BA6}" type="presParOf" srcId="{6FFAFF7A-0A29-4B42-B08A-D171C81AEDB7}" destId="{DFF431B8-B451-404B-A085-8DE14062E569}" srcOrd="16" destOrd="0" presId="urn:microsoft.com/office/officeart/2008/layout/LinedList"/>
    <dgm:cxn modelId="{65E5AC01-BA26-4467-865B-F715AD9D1A08}" type="presParOf" srcId="{6FFAFF7A-0A29-4B42-B08A-D171C81AEDB7}" destId="{E5FD0E58-2654-4065-8AB3-5BC88381A20E}" srcOrd="17" destOrd="0" presId="urn:microsoft.com/office/officeart/2008/layout/LinedList"/>
    <dgm:cxn modelId="{47AABD9C-7A8A-4935-9698-7E6D6B84D29C}" type="presParOf" srcId="{E5FD0E58-2654-4065-8AB3-5BC88381A20E}" destId="{C175721B-DF0B-4F22-BFFD-6A597A87BE50}" srcOrd="0" destOrd="0" presId="urn:microsoft.com/office/officeart/2008/layout/LinedList"/>
    <dgm:cxn modelId="{4E44955D-B405-4EE7-9E77-AD045D3EFB75}" type="presParOf" srcId="{E5FD0E58-2654-4065-8AB3-5BC88381A20E}" destId="{86D63829-9D6E-427F-9832-7B9925DDE827}" srcOrd="1" destOrd="0" presId="urn:microsoft.com/office/officeart/2008/layout/LinedList"/>
    <dgm:cxn modelId="{F83AE3BB-257A-440F-8E54-8AABFF4287DD}" type="presParOf" srcId="{6FFAFF7A-0A29-4B42-B08A-D171C81AEDB7}" destId="{06007D40-3840-4A6D-8E43-2004E667C4BC}" srcOrd="18" destOrd="0" presId="urn:microsoft.com/office/officeart/2008/layout/LinedList"/>
    <dgm:cxn modelId="{1BD8B73F-DCF7-4C7D-BBB9-BECC307173D3}" type="presParOf" srcId="{6FFAFF7A-0A29-4B42-B08A-D171C81AEDB7}" destId="{6CDD83CF-7126-47EE-B04C-38C043645AD7}" srcOrd="19" destOrd="0" presId="urn:microsoft.com/office/officeart/2008/layout/LinedList"/>
    <dgm:cxn modelId="{1A9CC6C7-741E-47B4-B1BB-0B42F31F8F1A}" type="presParOf" srcId="{6CDD83CF-7126-47EE-B04C-38C043645AD7}" destId="{9710A19F-D06A-457F-A742-7F329A3B0E6E}" srcOrd="0" destOrd="0" presId="urn:microsoft.com/office/officeart/2008/layout/LinedList"/>
    <dgm:cxn modelId="{41D072A2-484F-4BD2-AC36-C4C52BA8EECE}" type="presParOf" srcId="{6CDD83CF-7126-47EE-B04C-38C043645AD7}" destId="{6768307F-6005-4718-9D87-F2A7C12FCC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574A68-8B97-4A19-8927-015282D7C56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0861E27-FC15-42EC-9F02-C1B52808BE3B}">
      <dgm:prSet/>
      <dgm:spPr/>
      <dgm:t>
        <a:bodyPr/>
        <a:lstStyle/>
        <a:p>
          <a:r>
            <a:rPr lang="en-AU"/>
            <a:t>‘’ a conflict between personal values and professional ethics”</a:t>
          </a:r>
          <a:endParaRPr lang="en-US"/>
        </a:p>
      </dgm:t>
    </dgm:pt>
    <dgm:pt modelId="{AEE94FB1-B607-4ABC-891A-BA3C35CB2646}" type="parTrans" cxnId="{827F8FFA-2362-4633-A59B-039AA2649529}">
      <dgm:prSet/>
      <dgm:spPr/>
      <dgm:t>
        <a:bodyPr/>
        <a:lstStyle/>
        <a:p>
          <a:endParaRPr lang="en-US"/>
        </a:p>
      </dgm:t>
    </dgm:pt>
    <dgm:pt modelId="{DCD32714-232E-416C-9839-27051713EDC5}" type="sibTrans" cxnId="{827F8FFA-2362-4633-A59B-039AA2649529}">
      <dgm:prSet/>
      <dgm:spPr/>
      <dgm:t>
        <a:bodyPr/>
        <a:lstStyle/>
        <a:p>
          <a:endParaRPr lang="en-US"/>
        </a:p>
      </dgm:t>
    </dgm:pt>
    <dgm:pt modelId="{2E8E0E64-3CCD-42DB-8646-A9D244E25A97}">
      <dgm:prSet/>
      <dgm:spPr/>
      <dgm:t>
        <a:bodyPr/>
        <a:lstStyle/>
        <a:p>
          <a:r>
            <a:rPr lang="en-AU"/>
            <a:t>“no real right or wrong, depends on your point of view and personal values”</a:t>
          </a:r>
          <a:endParaRPr lang="en-US"/>
        </a:p>
      </dgm:t>
    </dgm:pt>
    <dgm:pt modelId="{53BA21CA-1525-40D2-A94F-2A836E5C41B6}" type="parTrans" cxnId="{0BFDCCE9-6480-47F2-9CC9-C5C32B893A21}">
      <dgm:prSet/>
      <dgm:spPr/>
      <dgm:t>
        <a:bodyPr/>
        <a:lstStyle/>
        <a:p>
          <a:endParaRPr lang="en-US"/>
        </a:p>
      </dgm:t>
    </dgm:pt>
    <dgm:pt modelId="{FF2C7848-7182-48F9-BCF9-DEE43B84D719}" type="sibTrans" cxnId="{0BFDCCE9-6480-47F2-9CC9-C5C32B893A21}">
      <dgm:prSet/>
      <dgm:spPr/>
      <dgm:t>
        <a:bodyPr/>
        <a:lstStyle/>
        <a:p>
          <a:endParaRPr lang="en-US"/>
        </a:p>
      </dgm:t>
    </dgm:pt>
    <dgm:pt modelId="{DB29B5CB-72AB-40D5-8BDE-A981A5797B1D}">
      <dgm:prSet/>
      <dgm:spPr/>
      <dgm:t>
        <a:bodyPr/>
        <a:lstStyle/>
        <a:p>
          <a:r>
            <a:rPr lang="en-AU"/>
            <a:t>“any situation in which guiding moral principles cannot determine which course of action is right or wrong”</a:t>
          </a:r>
          <a:endParaRPr lang="en-US"/>
        </a:p>
      </dgm:t>
    </dgm:pt>
    <dgm:pt modelId="{5EE7D964-C343-4758-AA78-E5ADD03A4A14}" type="parTrans" cxnId="{E28D2727-8362-403C-8A71-A14D650D7EE4}">
      <dgm:prSet/>
      <dgm:spPr/>
      <dgm:t>
        <a:bodyPr/>
        <a:lstStyle/>
        <a:p>
          <a:endParaRPr lang="en-US"/>
        </a:p>
      </dgm:t>
    </dgm:pt>
    <dgm:pt modelId="{ED2E2E43-8AB8-48EC-B940-1AB5B2286F68}" type="sibTrans" cxnId="{E28D2727-8362-403C-8A71-A14D650D7EE4}">
      <dgm:prSet/>
      <dgm:spPr/>
      <dgm:t>
        <a:bodyPr/>
        <a:lstStyle/>
        <a:p>
          <a:endParaRPr lang="en-US"/>
        </a:p>
      </dgm:t>
    </dgm:pt>
    <dgm:pt modelId="{9807C2AB-4F77-4EF4-AE73-9C4738BC5827}" type="pres">
      <dgm:prSet presAssocID="{A0574A68-8B97-4A19-8927-015282D7C56E}" presName="root" presStyleCnt="0">
        <dgm:presLayoutVars>
          <dgm:dir/>
          <dgm:resizeHandles val="exact"/>
        </dgm:presLayoutVars>
      </dgm:prSet>
      <dgm:spPr/>
    </dgm:pt>
    <dgm:pt modelId="{A43356CF-BD6A-4E4B-8886-1C749A1CC9CE}" type="pres">
      <dgm:prSet presAssocID="{B0861E27-FC15-42EC-9F02-C1B52808BE3B}" presName="compNode" presStyleCnt="0"/>
      <dgm:spPr/>
    </dgm:pt>
    <dgm:pt modelId="{D3D24E89-36E6-4852-A65D-D0CCA116B259}" type="pres">
      <dgm:prSet presAssocID="{B0861E27-FC15-42EC-9F02-C1B52808BE3B}" presName="bgRect" presStyleLbl="bgShp" presStyleIdx="0" presStyleCnt="3"/>
      <dgm:spPr/>
    </dgm:pt>
    <dgm:pt modelId="{32DD6FFE-294C-4141-A3DF-18E59E238E85}" type="pres">
      <dgm:prSet presAssocID="{B0861E27-FC15-42EC-9F02-C1B52808BE3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Solid Fill"/>
        </a:ext>
      </dgm:extLst>
    </dgm:pt>
    <dgm:pt modelId="{0988A13D-CB7F-4C0C-AE38-FA1796F9C1EC}" type="pres">
      <dgm:prSet presAssocID="{B0861E27-FC15-42EC-9F02-C1B52808BE3B}" presName="spaceRect" presStyleCnt="0"/>
      <dgm:spPr/>
    </dgm:pt>
    <dgm:pt modelId="{E4EBB1FD-A3D2-4675-9BC8-ACB2AF0248A4}" type="pres">
      <dgm:prSet presAssocID="{B0861E27-FC15-42EC-9F02-C1B52808BE3B}" presName="parTx" presStyleLbl="revTx" presStyleIdx="0" presStyleCnt="3">
        <dgm:presLayoutVars>
          <dgm:chMax val="0"/>
          <dgm:chPref val="0"/>
        </dgm:presLayoutVars>
      </dgm:prSet>
      <dgm:spPr/>
    </dgm:pt>
    <dgm:pt modelId="{BFB93837-6D33-486B-A6E1-8A87AE7D0822}" type="pres">
      <dgm:prSet presAssocID="{DCD32714-232E-416C-9839-27051713EDC5}" presName="sibTrans" presStyleCnt="0"/>
      <dgm:spPr/>
    </dgm:pt>
    <dgm:pt modelId="{E7DBAD8A-3E96-4A98-94B7-49B34C713B99}" type="pres">
      <dgm:prSet presAssocID="{2E8E0E64-3CCD-42DB-8646-A9D244E25A97}" presName="compNode" presStyleCnt="0"/>
      <dgm:spPr/>
    </dgm:pt>
    <dgm:pt modelId="{E0D38FB3-D5F2-4573-8E53-FE53CA705730}" type="pres">
      <dgm:prSet presAssocID="{2E8E0E64-3CCD-42DB-8646-A9D244E25A97}" presName="bgRect" presStyleLbl="bgShp" presStyleIdx="1" presStyleCnt="3"/>
      <dgm:spPr/>
    </dgm:pt>
    <dgm:pt modelId="{5295426A-CF9C-4313-8884-660801E539F7}" type="pres">
      <dgm:prSet presAssocID="{2E8E0E64-3CCD-42DB-8646-A9D244E25A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
        </a:ext>
      </dgm:extLst>
    </dgm:pt>
    <dgm:pt modelId="{ADE6A445-0ADE-4958-88CE-38852429F37F}" type="pres">
      <dgm:prSet presAssocID="{2E8E0E64-3CCD-42DB-8646-A9D244E25A97}" presName="spaceRect" presStyleCnt="0"/>
      <dgm:spPr/>
    </dgm:pt>
    <dgm:pt modelId="{B09B5749-CB5B-4525-B4C0-1A10B1A1FEBD}" type="pres">
      <dgm:prSet presAssocID="{2E8E0E64-3CCD-42DB-8646-A9D244E25A97}" presName="parTx" presStyleLbl="revTx" presStyleIdx="1" presStyleCnt="3">
        <dgm:presLayoutVars>
          <dgm:chMax val="0"/>
          <dgm:chPref val="0"/>
        </dgm:presLayoutVars>
      </dgm:prSet>
      <dgm:spPr/>
    </dgm:pt>
    <dgm:pt modelId="{E8F00D08-8E85-4E9E-AE88-2D74F67A1DD2}" type="pres">
      <dgm:prSet presAssocID="{FF2C7848-7182-48F9-BCF9-DEE43B84D719}" presName="sibTrans" presStyleCnt="0"/>
      <dgm:spPr/>
    </dgm:pt>
    <dgm:pt modelId="{1FA9F008-87BD-42A8-9EA1-19E5498F5D79}" type="pres">
      <dgm:prSet presAssocID="{DB29B5CB-72AB-40D5-8BDE-A981A5797B1D}" presName="compNode" presStyleCnt="0"/>
      <dgm:spPr/>
    </dgm:pt>
    <dgm:pt modelId="{A0FE91E9-0CCB-4AEE-B81A-95D7D1238F0A}" type="pres">
      <dgm:prSet presAssocID="{DB29B5CB-72AB-40D5-8BDE-A981A5797B1D}" presName="bgRect" presStyleLbl="bgShp" presStyleIdx="2" presStyleCnt="3"/>
      <dgm:spPr/>
    </dgm:pt>
    <dgm:pt modelId="{F42DC87C-B3D0-4ED1-82C0-EFCE075A8410}" type="pres">
      <dgm:prSet presAssocID="{DB29B5CB-72AB-40D5-8BDE-A981A5797B1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1796D8DF-055A-4076-B50B-CB6E62E1039E}" type="pres">
      <dgm:prSet presAssocID="{DB29B5CB-72AB-40D5-8BDE-A981A5797B1D}" presName="spaceRect" presStyleCnt="0"/>
      <dgm:spPr/>
    </dgm:pt>
    <dgm:pt modelId="{0C314073-AD2B-4618-AA8D-7722C2234075}" type="pres">
      <dgm:prSet presAssocID="{DB29B5CB-72AB-40D5-8BDE-A981A5797B1D}" presName="parTx" presStyleLbl="revTx" presStyleIdx="2" presStyleCnt="3">
        <dgm:presLayoutVars>
          <dgm:chMax val="0"/>
          <dgm:chPref val="0"/>
        </dgm:presLayoutVars>
      </dgm:prSet>
      <dgm:spPr/>
    </dgm:pt>
  </dgm:ptLst>
  <dgm:cxnLst>
    <dgm:cxn modelId="{AFBB760D-3461-476C-AE6D-6ABB547F2FEF}" type="presOf" srcId="{A0574A68-8B97-4A19-8927-015282D7C56E}" destId="{9807C2AB-4F77-4EF4-AE73-9C4738BC5827}" srcOrd="0" destOrd="0" presId="urn:microsoft.com/office/officeart/2018/2/layout/IconVerticalSolidList"/>
    <dgm:cxn modelId="{E28D2727-8362-403C-8A71-A14D650D7EE4}" srcId="{A0574A68-8B97-4A19-8927-015282D7C56E}" destId="{DB29B5CB-72AB-40D5-8BDE-A981A5797B1D}" srcOrd="2" destOrd="0" parTransId="{5EE7D964-C343-4758-AA78-E5ADD03A4A14}" sibTransId="{ED2E2E43-8AB8-48EC-B940-1AB5B2286F68}"/>
    <dgm:cxn modelId="{F066E935-F01B-4765-9DA0-EB354ED039C2}" type="presOf" srcId="{2E8E0E64-3CCD-42DB-8646-A9D244E25A97}" destId="{B09B5749-CB5B-4525-B4C0-1A10B1A1FEBD}" srcOrd="0" destOrd="0" presId="urn:microsoft.com/office/officeart/2018/2/layout/IconVerticalSolidList"/>
    <dgm:cxn modelId="{AEAD3B5C-41A7-4C36-B5F6-6CA0CF7A5FFB}" type="presOf" srcId="{DB29B5CB-72AB-40D5-8BDE-A981A5797B1D}" destId="{0C314073-AD2B-4618-AA8D-7722C2234075}" srcOrd="0" destOrd="0" presId="urn:microsoft.com/office/officeart/2018/2/layout/IconVerticalSolidList"/>
    <dgm:cxn modelId="{60C60EC2-4C54-474C-8448-7A4FFC5F28EC}" type="presOf" srcId="{B0861E27-FC15-42EC-9F02-C1B52808BE3B}" destId="{E4EBB1FD-A3D2-4675-9BC8-ACB2AF0248A4}" srcOrd="0" destOrd="0" presId="urn:microsoft.com/office/officeart/2018/2/layout/IconVerticalSolidList"/>
    <dgm:cxn modelId="{0BFDCCE9-6480-47F2-9CC9-C5C32B893A21}" srcId="{A0574A68-8B97-4A19-8927-015282D7C56E}" destId="{2E8E0E64-3CCD-42DB-8646-A9D244E25A97}" srcOrd="1" destOrd="0" parTransId="{53BA21CA-1525-40D2-A94F-2A836E5C41B6}" sibTransId="{FF2C7848-7182-48F9-BCF9-DEE43B84D719}"/>
    <dgm:cxn modelId="{827F8FFA-2362-4633-A59B-039AA2649529}" srcId="{A0574A68-8B97-4A19-8927-015282D7C56E}" destId="{B0861E27-FC15-42EC-9F02-C1B52808BE3B}" srcOrd="0" destOrd="0" parTransId="{AEE94FB1-B607-4ABC-891A-BA3C35CB2646}" sibTransId="{DCD32714-232E-416C-9839-27051713EDC5}"/>
    <dgm:cxn modelId="{6E90D0D5-E2F9-4BBE-BFD1-593B6941D851}" type="presParOf" srcId="{9807C2AB-4F77-4EF4-AE73-9C4738BC5827}" destId="{A43356CF-BD6A-4E4B-8886-1C749A1CC9CE}" srcOrd="0" destOrd="0" presId="urn:microsoft.com/office/officeart/2018/2/layout/IconVerticalSolidList"/>
    <dgm:cxn modelId="{70A4074B-F06D-46B4-927F-DF3153409AF6}" type="presParOf" srcId="{A43356CF-BD6A-4E4B-8886-1C749A1CC9CE}" destId="{D3D24E89-36E6-4852-A65D-D0CCA116B259}" srcOrd="0" destOrd="0" presId="urn:microsoft.com/office/officeart/2018/2/layout/IconVerticalSolidList"/>
    <dgm:cxn modelId="{2BDEE28F-B95F-41E8-8545-7BB1EFBAD853}" type="presParOf" srcId="{A43356CF-BD6A-4E4B-8886-1C749A1CC9CE}" destId="{32DD6FFE-294C-4141-A3DF-18E59E238E85}" srcOrd="1" destOrd="0" presId="urn:microsoft.com/office/officeart/2018/2/layout/IconVerticalSolidList"/>
    <dgm:cxn modelId="{17CE0317-8ED5-48FB-92E4-603BBE9E3B78}" type="presParOf" srcId="{A43356CF-BD6A-4E4B-8886-1C749A1CC9CE}" destId="{0988A13D-CB7F-4C0C-AE38-FA1796F9C1EC}" srcOrd="2" destOrd="0" presId="urn:microsoft.com/office/officeart/2018/2/layout/IconVerticalSolidList"/>
    <dgm:cxn modelId="{2FAA63D4-93E6-4301-AFED-2930A031CA7B}" type="presParOf" srcId="{A43356CF-BD6A-4E4B-8886-1C749A1CC9CE}" destId="{E4EBB1FD-A3D2-4675-9BC8-ACB2AF0248A4}" srcOrd="3" destOrd="0" presId="urn:microsoft.com/office/officeart/2018/2/layout/IconVerticalSolidList"/>
    <dgm:cxn modelId="{98217D48-F39C-4E85-94BF-F11C40D08162}" type="presParOf" srcId="{9807C2AB-4F77-4EF4-AE73-9C4738BC5827}" destId="{BFB93837-6D33-486B-A6E1-8A87AE7D0822}" srcOrd="1" destOrd="0" presId="urn:microsoft.com/office/officeart/2018/2/layout/IconVerticalSolidList"/>
    <dgm:cxn modelId="{08774B7D-D80E-4457-AAE3-2CC1FE90B65E}" type="presParOf" srcId="{9807C2AB-4F77-4EF4-AE73-9C4738BC5827}" destId="{E7DBAD8A-3E96-4A98-94B7-49B34C713B99}" srcOrd="2" destOrd="0" presId="urn:microsoft.com/office/officeart/2018/2/layout/IconVerticalSolidList"/>
    <dgm:cxn modelId="{3E15E1AC-C44E-42D3-B905-E5EE0B83729E}" type="presParOf" srcId="{E7DBAD8A-3E96-4A98-94B7-49B34C713B99}" destId="{E0D38FB3-D5F2-4573-8E53-FE53CA705730}" srcOrd="0" destOrd="0" presId="urn:microsoft.com/office/officeart/2018/2/layout/IconVerticalSolidList"/>
    <dgm:cxn modelId="{13EF473A-A4D7-4F31-9335-BC1A681AD7FD}" type="presParOf" srcId="{E7DBAD8A-3E96-4A98-94B7-49B34C713B99}" destId="{5295426A-CF9C-4313-8884-660801E539F7}" srcOrd="1" destOrd="0" presId="urn:microsoft.com/office/officeart/2018/2/layout/IconVerticalSolidList"/>
    <dgm:cxn modelId="{538DC73B-559B-429A-A2E0-01C67ECEB76C}" type="presParOf" srcId="{E7DBAD8A-3E96-4A98-94B7-49B34C713B99}" destId="{ADE6A445-0ADE-4958-88CE-38852429F37F}" srcOrd="2" destOrd="0" presId="urn:microsoft.com/office/officeart/2018/2/layout/IconVerticalSolidList"/>
    <dgm:cxn modelId="{81D40BCB-FCC7-4541-80DF-76FB21AC4E89}" type="presParOf" srcId="{E7DBAD8A-3E96-4A98-94B7-49B34C713B99}" destId="{B09B5749-CB5B-4525-B4C0-1A10B1A1FEBD}" srcOrd="3" destOrd="0" presId="urn:microsoft.com/office/officeart/2018/2/layout/IconVerticalSolidList"/>
    <dgm:cxn modelId="{D1E592CA-EDF1-416A-AB99-CFC1893BCC2D}" type="presParOf" srcId="{9807C2AB-4F77-4EF4-AE73-9C4738BC5827}" destId="{E8F00D08-8E85-4E9E-AE88-2D74F67A1DD2}" srcOrd="3" destOrd="0" presId="urn:microsoft.com/office/officeart/2018/2/layout/IconVerticalSolidList"/>
    <dgm:cxn modelId="{61304B5A-EDFA-40D7-9F0D-F575F1F11998}" type="presParOf" srcId="{9807C2AB-4F77-4EF4-AE73-9C4738BC5827}" destId="{1FA9F008-87BD-42A8-9EA1-19E5498F5D79}" srcOrd="4" destOrd="0" presId="urn:microsoft.com/office/officeart/2018/2/layout/IconVerticalSolidList"/>
    <dgm:cxn modelId="{6849080A-5898-4D29-AA2A-3A5046A85ACF}" type="presParOf" srcId="{1FA9F008-87BD-42A8-9EA1-19E5498F5D79}" destId="{A0FE91E9-0CCB-4AEE-B81A-95D7D1238F0A}" srcOrd="0" destOrd="0" presId="urn:microsoft.com/office/officeart/2018/2/layout/IconVerticalSolidList"/>
    <dgm:cxn modelId="{78455567-8BD4-4BFE-9E7F-3E20C62656E8}" type="presParOf" srcId="{1FA9F008-87BD-42A8-9EA1-19E5498F5D79}" destId="{F42DC87C-B3D0-4ED1-82C0-EFCE075A8410}" srcOrd="1" destOrd="0" presId="urn:microsoft.com/office/officeart/2018/2/layout/IconVerticalSolidList"/>
    <dgm:cxn modelId="{F8F7C0F3-FFFC-488E-B3DB-B855E75612F2}" type="presParOf" srcId="{1FA9F008-87BD-42A8-9EA1-19E5498F5D79}" destId="{1796D8DF-055A-4076-B50B-CB6E62E1039E}" srcOrd="2" destOrd="0" presId="urn:microsoft.com/office/officeart/2018/2/layout/IconVerticalSolidList"/>
    <dgm:cxn modelId="{B7861B00-9B6A-41E5-BAB2-025DA6D8CB44}" type="presParOf" srcId="{1FA9F008-87BD-42A8-9EA1-19E5498F5D79}" destId="{0C314073-AD2B-4618-AA8D-7722C22340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D1877-A2C9-47BD-A2D5-87E047A86C69}">
      <dsp:nvSpPr>
        <dsp:cNvPr id="0" name=""/>
        <dsp:cNvSpPr/>
      </dsp:nvSpPr>
      <dsp:spPr>
        <a:xfrm>
          <a:off x="0" y="642"/>
          <a:ext cx="683221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7983E-FDDA-4BFA-969D-7CB75DB72AA2}">
      <dsp:nvSpPr>
        <dsp:cNvPr id="0" name=""/>
        <dsp:cNvSpPr/>
      </dsp:nvSpPr>
      <dsp:spPr>
        <a:xfrm>
          <a:off x="0" y="642"/>
          <a:ext cx="6832212" cy="52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a:t>Excessive physical affection – when not required or wanted</a:t>
          </a:r>
          <a:endParaRPr lang="en-US" sz="1400" kern="1200"/>
        </a:p>
      </dsp:txBody>
      <dsp:txXfrm>
        <a:off x="0" y="642"/>
        <a:ext cx="6832212" cy="526349"/>
      </dsp:txXfrm>
    </dsp:sp>
    <dsp:sp modelId="{A21E0817-ECDA-4F98-B0BE-3E2C4C8AAD37}">
      <dsp:nvSpPr>
        <dsp:cNvPr id="0" name=""/>
        <dsp:cNvSpPr/>
      </dsp:nvSpPr>
      <dsp:spPr>
        <a:xfrm>
          <a:off x="0" y="526992"/>
          <a:ext cx="6832212"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C8688-FCBC-4654-8040-747ED3830AD0}">
      <dsp:nvSpPr>
        <dsp:cNvPr id="0" name=""/>
        <dsp:cNvSpPr/>
      </dsp:nvSpPr>
      <dsp:spPr>
        <a:xfrm>
          <a:off x="0" y="526992"/>
          <a:ext cx="6832212" cy="52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a:t>Seek out opportunities to be alone with child</a:t>
          </a:r>
          <a:endParaRPr lang="en-US" sz="1400" kern="1200"/>
        </a:p>
      </dsp:txBody>
      <dsp:txXfrm>
        <a:off x="0" y="526992"/>
        <a:ext cx="6832212" cy="526349"/>
      </dsp:txXfrm>
    </dsp:sp>
    <dsp:sp modelId="{7CBC2FCD-04B3-4174-BBED-A813DAEEE62E}">
      <dsp:nvSpPr>
        <dsp:cNvPr id="0" name=""/>
        <dsp:cNvSpPr/>
      </dsp:nvSpPr>
      <dsp:spPr>
        <a:xfrm>
          <a:off x="0" y="1053341"/>
          <a:ext cx="6832212"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7D1055-9BFE-4477-B3DF-4DBCCC704B3C}">
      <dsp:nvSpPr>
        <dsp:cNvPr id="0" name=""/>
        <dsp:cNvSpPr/>
      </dsp:nvSpPr>
      <dsp:spPr>
        <a:xfrm>
          <a:off x="0" y="1053341"/>
          <a:ext cx="6832212" cy="52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a:t>Spend most of their spare time with children rather than people their own age</a:t>
          </a:r>
          <a:endParaRPr lang="en-US" sz="1400" kern="1200"/>
        </a:p>
      </dsp:txBody>
      <dsp:txXfrm>
        <a:off x="0" y="1053341"/>
        <a:ext cx="6832212" cy="526349"/>
      </dsp:txXfrm>
    </dsp:sp>
    <dsp:sp modelId="{2D98D287-D661-4678-8D89-8ABDFDE7C2EF}">
      <dsp:nvSpPr>
        <dsp:cNvPr id="0" name=""/>
        <dsp:cNvSpPr/>
      </dsp:nvSpPr>
      <dsp:spPr>
        <a:xfrm>
          <a:off x="0" y="1579690"/>
          <a:ext cx="6832212"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9EE3DA-9CE3-447B-991E-B43116983829}">
      <dsp:nvSpPr>
        <dsp:cNvPr id="0" name=""/>
        <dsp:cNvSpPr/>
      </dsp:nvSpPr>
      <dsp:spPr>
        <a:xfrm>
          <a:off x="0" y="1579690"/>
          <a:ext cx="6832212" cy="52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a:t>Spend a lot of time around arcades, playgrounds, sport etc. to get to know children</a:t>
          </a:r>
          <a:endParaRPr lang="en-US" sz="1400" kern="1200"/>
        </a:p>
      </dsp:txBody>
      <dsp:txXfrm>
        <a:off x="0" y="1579690"/>
        <a:ext cx="6832212" cy="526349"/>
      </dsp:txXfrm>
    </dsp:sp>
    <dsp:sp modelId="{E1BCC6F8-5E4A-4E72-BC26-281C3BA307E1}">
      <dsp:nvSpPr>
        <dsp:cNvPr id="0" name=""/>
        <dsp:cNvSpPr/>
      </dsp:nvSpPr>
      <dsp:spPr>
        <a:xfrm>
          <a:off x="0" y="2106040"/>
          <a:ext cx="6832212" cy="0"/>
        </a:xfrm>
        <a:prstGeom prst="line">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B4361-35D4-4A42-8492-0FB93CAFA2B9}">
      <dsp:nvSpPr>
        <dsp:cNvPr id="0" name=""/>
        <dsp:cNvSpPr/>
      </dsp:nvSpPr>
      <dsp:spPr>
        <a:xfrm>
          <a:off x="0" y="2106040"/>
          <a:ext cx="6832212" cy="52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a:t>Offer support to family members of child – babysit, transport, outings</a:t>
          </a:r>
          <a:endParaRPr lang="en-US" sz="1400" kern="1200"/>
        </a:p>
      </dsp:txBody>
      <dsp:txXfrm>
        <a:off x="0" y="2106040"/>
        <a:ext cx="6832212" cy="526349"/>
      </dsp:txXfrm>
    </dsp:sp>
    <dsp:sp modelId="{A0814B2C-8D15-4E64-944F-F0971BD6750A}">
      <dsp:nvSpPr>
        <dsp:cNvPr id="0" name=""/>
        <dsp:cNvSpPr/>
      </dsp:nvSpPr>
      <dsp:spPr>
        <a:xfrm>
          <a:off x="0" y="2632389"/>
          <a:ext cx="683221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333779-83F5-477F-AE07-1628C2B63A26}">
      <dsp:nvSpPr>
        <dsp:cNvPr id="0" name=""/>
        <dsp:cNvSpPr/>
      </dsp:nvSpPr>
      <dsp:spPr>
        <a:xfrm>
          <a:off x="0" y="2632389"/>
          <a:ext cx="6832212" cy="52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a:t>Frequently walks in on children  in bathrooms or their bedrooms</a:t>
          </a:r>
          <a:endParaRPr lang="en-US" sz="1400" kern="1200"/>
        </a:p>
      </dsp:txBody>
      <dsp:txXfrm>
        <a:off x="0" y="2632389"/>
        <a:ext cx="6832212" cy="526349"/>
      </dsp:txXfrm>
    </dsp:sp>
    <dsp:sp modelId="{0C448CA7-AFEB-4766-B2CE-2939FBC874E6}">
      <dsp:nvSpPr>
        <dsp:cNvPr id="0" name=""/>
        <dsp:cNvSpPr/>
      </dsp:nvSpPr>
      <dsp:spPr>
        <a:xfrm>
          <a:off x="0" y="3158738"/>
          <a:ext cx="6832212"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6A037-0069-4FB3-8B2E-E8C5AA8ABF6C}">
      <dsp:nvSpPr>
        <dsp:cNvPr id="0" name=""/>
        <dsp:cNvSpPr/>
      </dsp:nvSpPr>
      <dsp:spPr>
        <a:xfrm>
          <a:off x="0" y="3158738"/>
          <a:ext cx="6832212" cy="52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a:t>Treat a particular child or children as favoured compared to others </a:t>
          </a:r>
          <a:endParaRPr lang="en-US" sz="1400" kern="1200"/>
        </a:p>
      </dsp:txBody>
      <dsp:txXfrm>
        <a:off x="0" y="3158738"/>
        <a:ext cx="6832212" cy="526349"/>
      </dsp:txXfrm>
    </dsp:sp>
    <dsp:sp modelId="{4105759F-431F-41D8-8A15-BBCEAFC18A0A}">
      <dsp:nvSpPr>
        <dsp:cNvPr id="0" name=""/>
        <dsp:cNvSpPr/>
      </dsp:nvSpPr>
      <dsp:spPr>
        <a:xfrm>
          <a:off x="0" y="3685088"/>
          <a:ext cx="6832212"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F3228-F100-4493-A3FA-9D87BE731100}">
      <dsp:nvSpPr>
        <dsp:cNvPr id="0" name=""/>
        <dsp:cNvSpPr/>
      </dsp:nvSpPr>
      <dsp:spPr>
        <a:xfrm>
          <a:off x="0" y="3685088"/>
          <a:ext cx="6832212" cy="52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a:t>Find out about child and use information to engage child and drive wedge between child and protective adults</a:t>
          </a:r>
          <a:endParaRPr lang="en-US" sz="1400" kern="1200"/>
        </a:p>
      </dsp:txBody>
      <dsp:txXfrm>
        <a:off x="0" y="3685088"/>
        <a:ext cx="6832212" cy="526349"/>
      </dsp:txXfrm>
    </dsp:sp>
    <dsp:sp modelId="{DFF431B8-B451-404B-A085-8DE14062E569}">
      <dsp:nvSpPr>
        <dsp:cNvPr id="0" name=""/>
        <dsp:cNvSpPr/>
      </dsp:nvSpPr>
      <dsp:spPr>
        <a:xfrm>
          <a:off x="0" y="4211437"/>
          <a:ext cx="6832212"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5721B-DF0B-4F22-BFFD-6A597A87BE50}">
      <dsp:nvSpPr>
        <dsp:cNvPr id="0" name=""/>
        <dsp:cNvSpPr/>
      </dsp:nvSpPr>
      <dsp:spPr>
        <a:xfrm>
          <a:off x="0" y="4211437"/>
          <a:ext cx="6832212" cy="52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a:t>Purchase gifts or collect items of interest for child</a:t>
          </a:r>
          <a:endParaRPr lang="en-US" sz="1400" kern="1200"/>
        </a:p>
      </dsp:txBody>
      <dsp:txXfrm>
        <a:off x="0" y="4211437"/>
        <a:ext cx="6832212" cy="526349"/>
      </dsp:txXfrm>
    </dsp:sp>
    <dsp:sp modelId="{06007D40-3840-4A6D-8E43-2004E667C4BC}">
      <dsp:nvSpPr>
        <dsp:cNvPr id="0" name=""/>
        <dsp:cNvSpPr/>
      </dsp:nvSpPr>
      <dsp:spPr>
        <a:xfrm>
          <a:off x="0" y="4737786"/>
          <a:ext cx="6832212" cy="0"/>
        </a:xfrm>
        <a:prstGeom prst="line">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0A19F-D06A-457F-A742-7F329A3B0E6E}">
      <dsp:nvSpPr>
        <dsp:cNvPr id="0" name=""/>
        <dsp:cNvSpPr/>
      </dsp:nvSpPr>
      <dsp:spPr>
        <a:xfrm>
          <a:off x="0" y="4737786"/>
          <a:ext cx="6832212" cy="52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a:t>Tell secrets to a child and encourage keeping secrets </a:t>
          </a:r>
          <a:endParaRPr lang="en-US" sz="1400" kern="1200"/>
        </a:p>
      </dsp:txBody>
      <dsp:txXfrm>
        <a:off x="0" y="4737786"/>
        <a:ext cx="6832212" cy="526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24E89-36E6-4852-A65D-D0CCA116B259}">
      <dsp:nvSpPr>
        <dsp:cNvPr id="0" name=""/>
        <dsp:cNvSpPr/>
      </dsp:nvSpPr>
      <dsp:spPr>
        <a:xfrm>
          <a:off x="0" y="642"/>
          <a:ext cx="6832212" cy="15038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D6FFE-294C-4141-A3DF-18E59E238E85}">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EBB1FD-A3D2-4675-9BC8-ACB2AF0248A4}">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933450">
            <a:lnSpc>
              <a:spcPct val="90000"/>
            </a:lnSpc>
            <a:spcBef>
              <a:spcPct val="0"/>
            </a:spcBef>
            <a:spcAft>
              <a:spcPct val="35000"/>
            </a:spcAft>
            <a:buNone/>
          </a:pPr>
          <a:r>
            <a:rPr lang="en-AU" sz="2100" kern="1200"/>
            <a:t>‘’ a conflict between personal values and professional ethics”</a:t>
          </a:r>
          <a:endParaRPr lang="en-US" sz="2100" kern="1200"/>
        </a:p>
      </dsp:txBody>
      <dsp:txXfrm>
        <a:off x="1736952" y="642"/>
        <a:ext cx="5095259" cy="1503855"/>
      </dsp:txXfrm>
    </dsp:sp>
    <dsp:sp modelId="{E0D38FB3-D5F2-4573-8E53-FE53CA705730}">
      <dsp:nvSpPr>
        <dsp:cNvPr id="0" name=""/>
        <dsp:cNvSpPr/>
      </dsp:nvSpPr>
      <dsp:spPr>
        <a:xfrm>
          <a:off x="0" y="1880461"/>
          <a:ext cx="6832212" cy="15038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5426A-CF9C-4313-8884-660801E539F7}">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9B5749-CB5B-4525-B4C0-1A10B1A1FEBD}">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933450">
            <a:lnSpc>
              <a:spcPct val="90000"/>
            </a:lnSpc>
            <a:spcBef>
              <a:spcPct val="0"/>
            </a:spcBef>
            <a:spcAft>
              <a:spcPct val="35000"/>
            </a:spcAft>
            <a:buNone/>
          </a:pPr>
          <a:r>
            <a:rPr lang="en-AU" sz="2100" kern="1200"/>
            <a:t>“no real right or wrong, depends on your point of view and personal values”</a:t>
          </a:r>
          <a:endParaRPr lang="en-US" sz="2100" kern="1200"/>
        </a:p>
      </dsp:txBody>
      <dsp:txXfrm>
        <a:off x="1736952" y="1880461"/>
        <a:ext cx="5095259" cy="1503855"/>
      </dsp:txXfrm>
    </dsp:sp>
    <dsp:sp modelId="{A0FE91E9-0CCB-4AEE-B81A-95D7D1238F0A}">
      <dsp:nvSpPr>
        <dsp:cNvPr id="0" name=""/>
        <dsp:cNvSpPr/>
      </dsp:nvSpPr>
      <dsp:spPr>
        <a:xfrm>
          <a:off x="0" y="3760280"/>
          <a:ext cx="6832212" cy="150385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2DC87C-B3D0-4ED1-82C0-EFCE075A8410}">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314073-AD2B-4618-AA8D-7722C2234075}">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933450">
            <a:lnSpc>
              <a:spcPct val="90000"/>
            </a:lnSpc>
            <a:spcBef>
              <a:spcPct val="0"/>
            </a:spcBef>
            <a:spcAft>
              <a:spcPct val="35000"/>
            </a:spcAft>
            <a:buNone/>
          </a:pPr>
          <a:r>
            <a:rPr lang="en-AU" sz="2100" kern="1200"/>
            <a:t>“any situation in which guiding moral principles cannot determine which course of action is right or wrong”</a:t>
          </a:r>
          <a:endParaRPr lang="en-US" sz="2100" kern="1200"/>
        </a:p>
      </dsp:txBody>
      <dsp:txXfrm>
        <a:off x="1736952" y="3760280"/>
        <a:ext cx="5095259" cy="15038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232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0494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284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2676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8410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20093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23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534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2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822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609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44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909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050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685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409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10/7/2021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228481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inganewsongpoetry.blogspot.com/2015/09/monarch-butterflies-5-photos.htm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nasrin-sama.blogspot.com/2011/12/if-our-parents-are-calculating-person.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souto-digitalteacher.blogspot.com/2017/05/international-day-of-families-families.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asns.org/three-generations-of-the-edlund"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_AXzbc2CmHc?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S06PRCjcwqI?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fi10NMuPVnQ?feature=oembe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BI8rEVDYFdM?feature=oembe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d-skhXa8rwc?feature=oembe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mike44nh.deviantart.com/art/Family-dinner-table-silhouette-293602044"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pixabay.com/en/sad-child-boy-kid-crying-tears-214977/"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publicdomainpictures.net/view-image.php?image=75744&amp;picture=&amp;jazyk=nl"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uperarrhh.blogspot.com/2012/05/actitud-positiva.html"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158" y="130133"/>
            <a:ext cx="5642751" cy="2139825"/>
          </a:xfrm>
          <a:prstGeom prst="rect">
            <a:avLst/>
          </a:prstGeom>
        </p:spPr>
      </p:pic>
      <p:sp>
        <p:nvSpPr>
          <p:cNvPr id="9" name="TextBox 8"/>
          <p:cNvSpPr txBox="1"/>
          <p:nvPr/>
        </p:nvSpPr>
        <p:spPr>
          <a:xfrm>
            <a:off x="794084" y="3416968"/>
            <a:ext cx="9402649" cy="5139869"/>
          </a:xfrm>
          <a:prstGeom prst="rect">
            <a:avLst/>
          </a:prstGeom>
          <a:noFill/>
        </p:spPr>
        <p:txBody>
          <a:bodyPr wrap="square" rtlCol="0">
            <a:spAutoFit/>
          </a:bodyPr>
          <a:lstStyle/>
          <a:p>
            <a:pPr algn="ctr"/>
            <a:r>
              <a:rPr lang="en-AU" sz="4000" dirty="0"/>
              <a:t>Identify and respond to children and young people at risk of harm</a:t>
            </a:r>
          </a:p>
          <a:p>
            <a:pPr algn="ctr"/>
            <a:endParaRPr lang="en-AU" sz="2000" dirty="0">
              <a:solidFill>
                <a:schemeClr val="bg1"/>
              </a:solidFill>
            </a:endParaRPr>
          </a:p>
          <a:p>
            <a:pPr algn="ctr"/>
            <a:endParaRPr lang="en-AU" sz="2000" dirty="0">
              <a:solidFill>
                <a:schemeClr val="bg1"/>
              </a:solidFill>
            </a:endParaRPr>
          </a:p>
          <a:p>
            <a:pPr algn="ctr"/>
            <a:endParaRPr lang="en-AU" sz="2000" dirty="0">
              <a:solidFill>
                <a:schemeClr val="bg1"/>
              </a:solidFill>
            </a:endParaRPr>
          </a:p>
          <a:p>
            <a:pPr algn="ctr"/>
            <a:r>
              <a:rPr lang="en-AU" sz="2000" dirty="0"/>
              <a:t>This is part of Certificate 111 in Early childhood Education and care CHC30113</a:t>
            </a:r>
          </a:p>
          <a:p>
            <a:pPr algn="ctr"/>
            <a:endParaRPr lang="en-AU" sz="2000" dirty="0"/>
          </a:p>
          <a:p>
            <a:pPr algn="ctr"/>
            <a:r>
              <a:rPr lang="en-AU" sz="2000" dirty="0"/>
              <a:t>Version 11 – August  2021</a:t>
            </a:r>
          </a:p>
          <a:p>
            <a:pPr algn="ctr"/>
            <a:endParaRPr lang="en-AU" sz="2800" dirty="0">
              <a:solidFill>
                <a:schemeClr val="bg1"/>
              </a:solidFill>
            </a:endParaRPr>
          </a:p>
          <a:p>
            <a:pPr algn="ctr"/>
            <a:r>
              <a:rPr lang="en-AU" sz="4000" dirty="0"/>
              <a:t> </a:t>
            </a:r>
          </a:p>
          <a:p>
            <a:pPr algn="ctr"/>
            <a:endParaRPr lang="en-AU" sz="4000" dirty="0"/>
          </a:p>
        </p:txBody>
      </p:sp>
    </p:spTree>
    <p:extLst>
      <p:ext uri="{BB962C8B-B14F-4D97-AF65-F5344CB8AC3E}">
        <p14:creationId xmlns:p14="http://schemas.microsoft.com/office/powerpoint/2010/main" val="98784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butterfly on a flower&#10;&#10;Description automatically generated">
            <a:extLst>
              <a:ext uri="{FF2B5EF4-FFF2-40B4-BE49-F238E27FC236}">
                <a16:creationId xmlns:a16="http://schemas.microsoft.com/office/drawing/2014/main" id="{5D016F9A-DAA6-41CB-919D-6AB7DCF08F4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58" r="24191"/>
          <a:stretch/>
        </p:blipFill>
        <p:spPr>
          <a:xfrm>
            <a:off x="1" y="10"/>
            <a:ext cx="7574440" cy="6857990"/>
          </a:xfrm>
          <a:prstGeom prst="rect">
            <a:avLst/>
          </a:prstGeom>
        </p:spPr>
      </p:pic>
      <p:sp>
        <p:nvSpPr>
          <p:cNvPr id="1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458F6AE-531A-4C61-8894-F9BB02A79517}"/>
              </a:ext>
            </a:extLst>
          </p:cNvPr>
          <p:cNvSpPr>
            <a:spLocks noGrp="1"/>
          </p:cNvSpPr>
          <p:nvPr>
            <p:ph type="title"/>
          </p:nvPr>
        </p:nvSpPr>
        <p:spPr>
          <a:xfrm>
            <a:off x="541867" y="787400"/>
            <a:ext cx="7145866" cy="778933"/>
          </a:xfrm>
        </p:spPr>
        <p:txBody>
          <a:bodyPr anchor="ctr">
            <a:normAutofit/>
          </a:bodyPr>
          <a:lstStyle/>
          <a:p>
            <a:pPr>
              <a:lnSpc>
                <a:spcPct val="90000"/>
              </a:lnSpc>
            </a:pPr>
            <a:r>
              <a:rPr lang="en-AU" sz="2500">
                <a:solidFill>
                  <a:srgbClr val="FEFFFF"/>
                </a:solidFill>
              </a:rPr>
              <a:t>Responding to incidents, discloses and suspicions' of child abuse or harm</a:t>
            </a:r>
          </a:p>
        </p:txBody>
      </p:sp>
      <p:sp>
        <p:nvSpPr>
          <p:cNvPr id="3" name="Content Placeholder 2">
            <a:extLst>
              <a:ext uri="{FF2B5EF4-FFF2-40B4-BE49-F238E27FC236}">
                <a16:creationId xmlns:a16="http://schemas.microsoft.com/office/drawing/2014/main" id="{74929778-81AC-4C63-9526-F13C8F8B97E5}"/>
              </a:ext>
            </a:extLst>
          </p:cNvPr>
          <p:cNvSpPr>
            <a:spLocks noGrp="1"/>
          </p:cNvSpPr>
          <p:nvPr>
            <p:ph idx="1"/>
          </p:nvPr>
        </p:nvSpPr>
        <p:spPr>
          <a:xfrm>
            <a:off x="7965545" y="1922418"/>
            <a:ext cx="4150255" cy="4516482"/>
          </a:xfrm>
        </p:spPr>
        <p:txBody>
          <a:bodyPr>
            <a:normAutofit fontScale="92500"/>
          </a:bodyPr>
          <a:lstStyle/>
          <a:p>
            <a:pPr marL="0" indent="0" algn="ctr">
              <a:buNone/>
            </a:pPr>
            <a:r>
              <a:rPr lang="en-AU" sz="2400" dirty="0">
                <a:solidFill>
                  <a:schemeClr val="tx1">
                    <a:lumMod val="95000"/>
                    <a:lumOff val="5000"/>
                  </a:schemeClr>
                </a:solidFill>
              </a:rPr>
              <a:t>As a staff member in an early childhood education and outside school hours care (ECEC) service, you must talk to someone if you are concerned or have a suspicion that a child is at risk of abuse, harm or neglect or ill treatment.  You must make  a report if you believe a child may be at risk, even if you have not seen the abuse occur.</a:t>
            </a:r>
          </a:p>
          <a:p>
            <a:pPr marL="0" indent="0">
              <a:buNone/>
            </a:pPr>
            <a:endParaRPr lang="en-AU" dirty="0">
              <a:solidFill>
                <a:schemeClr val="tx1">
                  <a:lumMod val="95000"/>
                  <a:lumOff val="5000"/>
                </a:schemeClr>
              </a:solidFill>
            </a:endParaRPr>
          </a:p>
          <a:p>
            <a:pPr marL="0" indent="0">
              <a:buNone/>
            </a:pPr>
            <a:endParaRPr lang="en-AU" dirty="0">
              <a:solidFill>
                <a:schemeClr val="tx1">
                  <a:lumMod val="95000"/>
                  <a:lumOff val="5000"/>
                </a:schemeClr>
              </a:solidFill>
            </a:endParaRPr>
          </a:p>
        </p:txBody>
      </p:sp>
      <p:sp>
        <p:nvSpPr>
          <p:cNvPr id="6" name="TextBox 5">
            <a:extLst>
              <a:ext uri="{FF2B5EF4-FFF2-40B4-BE49-F238E27FC236}">
                <a16:creationId xmlns:a16="http://schemas.microsoft.com/office/drawing/2014/main" id="{C16C808C-DD22-4DF5-BE4F-47DDD5E52675}"/>
              </a:ext>
            </a:extLst>
          </p:cNvPr>
          <p:cNvSpPr txBox="1"/>
          <p:nvPr/>
        </p:nvSpPr>
        <p:spPr>
          <a:xfrm>
            <a:off x="5034964" y="6657945"/>
            <a:ext cx="2539477"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singanewsongpoetry.blogspot.com/2015/09/monarch-butterflies-5-photos.html">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AU" sz="700">
              <a:solidFill>
                <a:srgbClr val="FFFFFF"/>
              </a:solidFill>
            </a:endParaRPr>
          </a:p>
        </p:txBody>
      </p:sp>
    </p:spTree>
    <p:extLst>
      <p:ext uri="{BB962C8B-B14F-4D97-AF65-F5344CB8AC3E}">
        <p14:creationId xmlns:p14="http://schemas.microsoft.com/office/powerpoint/2010/main" val="2861458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6867-9A55-4E57-8C09-A5755C01116E}"/>
              </a:ext>
            </a:extLst>
          </p:cNvPr>
          <p:cNvSpPr>
            <a:spLocks noGrp="1"/>
          </p:cNvSpPr>
          <p:nvPr>
            <p:ph type="title"/>
          </p:nvPr>
        </p:nvSpPr>
        <p:spPr>
          <a:xfrm>
            <a:off x="2592925" y="191589"/>
            <a:ext cx="8911687" cy="1210491"/>
          </a:xfrm>
        </p:spPr>
        <p:txBody>
          <a:bodyPr>
            <a:normAutofit/>
          </a:bodyPr>
          <a:lstStyle/>
          <a:p>
            <a:r>
              <a:rPr lang="en-AU" sz="2400" dirty="0"/>
              <a:t>The NSW Child safe Standards</a:t>
            </a:r>
            <a:br>
              <a:rPr lang="en-AU" sz="2400" dirty="0"/>
            </a:br>
            <a:r>
              <a:rPr lang="en-AU" sz="2000" dirty="0"/>
              <a:t>The Royal commission into Institutional responses to Child Sexual Abuse recommend 10 Child Safe standards.</a:t>
            </a:r>
            <a:r>
              <a:rPr lang="en-AU" sz="2400" dirty="0"/>
              <a:t> </a:t>
            </a:r>
          </a:p>
        </p:txBody>
      </p:sp>
      <p:sp>
        <p:nvSpPr>
          <p:cNvPr id="3" name="Content Placeholder 2">
            <a:extLst>
              <a:ext uri="{FF2B5EF4-FFF2-40B4-BE49-F238E27FC236}">
                <a16:creationId xmlns:a16="http://schemas.microsoft.com/office/drawing/2014/main" id="{878FD637-8A04-4F7F-A6D0-474630491284}"/>
              </a:ext>
            </a:extLst>
          </p:cNvPr>
          <p:cNvSpPr>
            <a:spLocks noGrp="1"/>
          </p:cNvSpPr>
          <p:nvPr>
            <p:ph idx="1"/>
          </p:nvPr>
        </p:nvSpPr>
        <p:spPr>
          <a:xfrm>
            <a:off x="2589212" y="1402080"/>
            <a:ext cx="8915400" cy="5199017"/>
          </a:xfrm>
        </p:spPr>
        <p:txBody>
          <a:bodyPr/>
          <a:lstStyle/>
          <a:p>
            <a:r>
              <a:rPr lang="en-AU" dirty="0"/>
              <a:t>Child safety is embedded in institutional leadership, governance and culture</a:t>
            </a:r>
          </a:p>
          <a:p>
            <a:r>
              <a:rPr lang="en-AU" dirty="0"/>
              <a:t>Children participate in decisions affecting them and are taken seriously</a:t>
            </a:r>
          </a:p>
          <a:p>
            <a:r>
              <a:rPr lang="en-AU" dirty="0"/>
              <a:t>Families and communities are informed and involved</a:t>
            </a:r>
          </a:p>
          <a:p>
            <a:r>
              <a:rPr lang="en-AU" dirty="0"/>
              <a:t>Equity is upheld and diverse needs are taken into account </a:t>
            </a:r>
          </a:p>
          <a:p>
            <a:r>
              <a:rPr lang="en-AU" dirty="0"/>
              <a:t>People working with children are suitable and supported </a:t>
            </a:r>
          </a:p>
          <a:p>
            <a:r>
              <a:rPr lang="en-AU" dirty="0"/>
              <a:t>Processes to respond to complaints of child sexual abuse are child-focused</a:t>
            </a:r>
          </a:p>
          <a:p>
            <a:r>
              <a:rPr lang="en-AU" dirty="0"/>
              <a:t>Staff are equipped with the knowledge, skills and awareness to keep children safe through continual education and training</a:t>
            </a:r>
          </a:p>
          <a:p>
            <a:r>
              <a:rPr lang="en-AU" dirty="0"/>
              <a:t>Physical and online environments minimise the opportunity for abuse to occur </a:t>
            </a:r>
          </a:p>
          <a:p>
            <a:r>
              <a:rPr lang="en-AU" dirty="0"/>
              <a:t>Implementation of the child safe standards is continuously reviewed and improved</a:t>
            </a:r>
          </a:p>
          <a:p>
            <a:r>
              <a:rPr lang="en-AU" dirty="0"/>
              <a:t>Policies and procedures document how the institution is child safe </a:t>
            </a:r>
          </a:p>
        </p:txBody>
      </p:sp>
    </p:spTree>
    <p:extLst>
      <p:ext uri="{BB962C8B-B14F-4D97-AF65-F5344CB8AC3E}">
        <p14:creationId xmlns:p14="http://schemas.microsoft.com/office/powerpoint/2010/main" val="130432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F895-9C14-46BD-BE7B-D489A6FC591F}"/>
              </a:ext>
            </a:extLst>
          </p:cNvPr>
          <p:cNvSpPr>
            <a:spLocks noGrp="1"/>
          </p:cNvSpPr>
          <p:nvPr>
            <p:ph type="title"/>
          </p:nvPr>
        </p:nvSpPr>
        <p:spPr>
          <a:xfrm>
            <a:off x="2592925" y="174172"/>
            <a:ext cx="8911687" cy="687978"/>
          </a:xfrm>
        </p:spPr>
        <p:txBody>
          <a:bodyPr>
            <a:normAutofit/>
          </a:bodyPr>
          <a:lstStyle/>
          <a:p>
            <a:pPr algn="ctr"/>
            <a:r>
              <a:rPr lang="en-AU" dirty="0">
                <a:solidFill>
                  <a:schemeClr val="accent1">
                    <a:lumMod val="60000"/>
                    <a:lumOff val="40000"/>
                  </a:schemeClr>
                </a:solidFill>
              </a:rPr>
              <a:t>Duty of care - obligations for staff </a:t>
            </a:r>
          </a:p>
        </p:txBody>
      </p:sp>
      <p:sp>
        <p:nvSpPr>
          <p:cNvPr id="3" name="Content Placeholder 2">
            <a:extLst>
              <a:ext uri="{FF2B5EF4-FFF2-40B4-BE49-F238E27FC236}">
                <a16:creationId xmlns:a16="http://schemas.microsoft.com/office/drawing/2014/main" id="{52558864-4842-4D71-BCF5-998E6F1E8C2D}"/>
              </a:ext>
            </a:extLst>
          </p:cNvPr>
          <p:cNvSpPr>
            <a:spLocks noGrp="1"/>
          </p:cNvSpPr>
          <p:nvPr>
            <p:ph idx="1"/>
          </p:nvPr>
        </p:nvSpPr>
        <p:spPr>
          <a:xfrm>
            <a:off x="1619075" y="1098958"/>
            <a:ext cx="10381336" cy="5693728"/>
          </a:xfrm>
        </p:spPr>
        <p:txBody>
          <a:bodyPr>
            <a:normAutofit fontScale="92500" lnSpcReduction="20000"/>
          </a:bodyPr>
          <a:lstStyle/>
          <a:p>
            <a:pPr marL="0" indent="0" algn="ctr">
              <a:buNone/>
            </a:pPr>
            <a:endParaRPr lang="en-AU" dirty="0">
              <a:solidFill>
                <a:schemeClr val="tx1"/>
              </a:solidFill>
            </a:endParaRPr>
          </a:p>
          <a:p>
            <a:r>
              <a:rPr lang="en-AU" sz="2400" dirty="0">
                <a:solidFill>
                  <a:schemeClr val="tx1"/>
                </a:solidFill>
              </a:rPr>
              <a:t>You may breach your duty of care towards a child if you fail to act in the way a reasonable or diligent professional would have acted in the same situation.  </a:t>
            </a:r>
          </a:p>
          <a:p>
            <a:r>
              <a:rPr lang="en-AU" sz="2400" dirty="0">
                <a:solidFill>
                  <a:schemeClr val="tx1"/>
                </a:solidFill>
              </a:rPr>
              <a:t>In relation to suspected child abuse, example of “ reasonable steps” within an early childhood service, a minimum would likely include:</a:t>
            </a:r>
          </a:p>
          <a:p>
            <a:pPr>
              <a:buFont typeface="Wingdings" panose="05000000000000000000" pitchFamily="2" charset="2"/>
              <a:buChar char="Ø"/>
            </a:pPr>
            <a:r>
              <a:rPr lang="en-AU" sz="2400" dirty="0">
                <a:solidFill>
                  <a:schemeClr val="tx1"/>
                </a:solidFill>
              </a:rPr>
              <a:t>Acting on concerns and suspicions of abuse and in the child's best interests</a:t>
            </a:r>
          </a:p>
          <a:p>
            <a:pPr>
              <a:buFont typeface="Wingdings" panose="05000000000000000000" pitchFamily="2" charset="2"/>
              <a:buChar char="Ø"/>
            </a:pPr>
            <a:r>
              <a:rPr lang="en-AU" sz="2400" dirty="0">
                <a:solidFill>
                  <a:schemeClr val="tx1"/>
                </a:solidFill>
              </a:rPr>
              <a:t>Reporting to management – </a:t>
            </a:r>
            <a:r>
              <a:rPr lang="en-AU" sz="2400" i="1" dirty="0">
                <a:solidFill>
                  <a:schemeClr val="tx1"/>
                </a:solidFill>
              </a:rPr>
              <a:t>You must report to your approved provider </a:t>
            </a:r>
            <a:endParaRPr lang="en-AU" sz="2400" dirty="0">
              <a:solidFill>
                <a:schemeClr val="tx1"/>
              </a:solidFill>
            </a:endParaRPr>
          </a:p>
          <a:p>
            <a:pPr>
              <a:buFont typeface="Wingdings" panose="05000000000000000000" pitchFamily="2" charset="2"/>
              <a:buChar char="Ø"/>
            </a:pPr>
            <a:r>
              <a:rPr lang="en-AU" sz="2400" dirty="0">
                <a:solidFill>
                  <a:schemeClr val="tx1"/>
                </a:solidFill>
              </a:rPr>
              <a:t>Seeking appropriate advice or consulting when unsure </a:t>
            </a:r>
          </a:p>
          <a:p>
            <a:pPr>
              <a:buFont typeface="Wingdings" panose="05000000000000000000" pitchFamily="2" charset="2"/>
              <a:buChar char="Ø"/>
            </a:pPr>
            <a:r>
              <a:rPr lang="en-AU" sz="2400" dirty="0">
                <a:solidFill>
                  <a:schemeClr val="tx1"/>
                </a:solidFill>
              </a:rPr>
              <a:t>Reporting suspected child abuse to NSW Police and/or Child Protection intake line or completing the child Story website notification </a:t>
            </a:r>
          </a:p>
          <a:p>
            <a:pPr>
              <a:buFont typeface="Wingdings" panose="05000000000000000000" pitchFamily="2" charset="2"/>
              <a:buChar char="Ø"/>
            </a:pPr>
            <a:r>
              <a:rPr lang="en-AU" sz="2400" dirty="0">
                <a:solidFill>
                  <a:schemeClr val="tx1"/>
                </a:solidFill>
              </a:rPr>
              <a:t>Sharing information on request to help the authorities (police, DOCS) to investigate the suspected child abuse</a:t>
            </a:r>
          </a:p>
          <a:p>
            <a:pPr>
              <a:buFont typeface="Wingdings" panose="05000000000000000000" pitchFamily="2" charset="2"/>
              <a:buChar char="Ø"/>
            </a:pPr>
            <a:r>
              <a:rPr lang="en-AU" sz="2400" dirty="0">
                <a:solidFill>
                  <a:schemeClr val="tx1"/>
                </a:solidFill>
              </a:rPr>
              <a:t>Notifying regulator where appropriate or required (this is your Director/mangers role) </a:t>
            </a:r>
          </a:p>
          <a:p>
            <a:pPr>
              <a:buFont typeface="Wingdings" panose="05000000000000000000" pitchFamily="2" charset="2"/>
              <a:buChar char="Ø"/>
            </a:pPr>
            <a:endParaRPr lang="en-AU" dirty="0">
              <a:solidFill>
                <a:schemeClr val="tx1"/>
              </a:solidFill>
            </a:endParaRPr>
          </a:p>
        </p:txBody>
      </p:sp>
    </p:spTree>
    <p:extLst>
      <p:ext uri="{BB962C8B-B14F-4D97-AF65-F5344CB8AC3E}">
        <p14:creationId xmlns:p14="http://schemas.microsoft.com/office/powerpoint/2010/main" val="379538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0382-6CB5-4111-8915-8F059E5332D8}"/>
              </a:ext>
            </a:extLst>
          </p:cNvPr>
          <p:cNvSpPr>
            <a:spLocks noGrp="1"/>
          </p:cNvSpPr>
          <p:nvPr>
            <p:ph type="title"/>
          </p:nvPr>
        </p:nvSpPr>
        <p:spPr>
          <a:xfrm>
            <a:off x="2592925" y="257175"/>
            <a:ext cx="8911687" cy="600075"/>
          </a:xfrm>
        </p:spPr>
        <p:txBody>
          <a:bodyPr>
            <a:normAutofit fontScale="90000"/>
          </a:bodyPr>
          <a:lstStyle/>
          <a:p>
            <a:pPr algn="ctr"/>
            <a:r>
              <a:rPr lang="en-AU" dirty="0">
                <a:solidFill>
                  <a:srgbClr val="FF0000"/>
                </a:solidFill>
              </a:rPr>
              <a:t>Contacting parents/carers</a:t>
            </a:r>
          </a:p>
        </p:txBody>
      </p:sp>
      <p:sp>
        <p:nvSpPr>
          <p:cNvPr id="3" name="Content Placeholder 2">
            <a:extLst>
              <a:ext uri="{FF2B5EF4-FFF2-40B4-BE49-F238E27FC236}">
                <a16:creationId xmlns:a16="http://schemas.microsoft.com/office/drawing/2014/main" id="{53044892-5499-4904-96A1-C2403C7D6EF4}"/>
              </a:ext>
            </a:extLst>
          </p:cNvPr>
          <p:cNvSpPr>
            <a:spLocks noGrp="1"/>
          </p:cNvSpPr>
          <p:nvPr>
            <p:ph idx="1"/>
          </p:nvPr>
        </p:nvSpPr>
        <p:spPr>
          <a:xfrm>
            <a:off x="2592925" y="857251"/>
            <a:ext cx="8915400" cy="5739492"/>
          </a:xfrm>
        </p:spPr>
        <p:txBody>
          <a:bodyPr/>
          <a:lstStyle/>
          <a:p>
            <a:pPr marL="0" indent="0">
              <a:buNone/>
            </a:pPr>
            <a:r>
              <a:rPr lang="en-AU" sz="2400" dirty="0">
                <a:solidFill>
                  <a:schemeClr val="tx1"/>
                </a:solidFill>
              </a:rPr>
              <a:t>Always consult with the relevant authorities to understand what information can be shared and when, as this can impact any ongoing investigations. </a:t>
            </a:r>
          </a:p>
          <a:p>
            <a:pPr marL="0" indent="0">
              <a:buNone/>
            </a:pPr>
            <a:r>
              <a:rPr lang="en-AU" sz="2400" dirty="0">
                <a:solidFill>
                  <a:schemeClr val="tx1"/>
                </a:solidFill>
              </a:rPr>
              <a:t>You may be advised to: </a:t>
            </a:r>
          </a:p>
          <a:p>
            <a:pPr marL="0" indent="0">
              <a:buNone/>
            </a:pPr>
            <a:endParaRPr lang="en-AU" sz="2400" dirty="0">
              <a:solidFill>
                <a:schemeClr val="tx1"/>
              </a:solidFill>
            </a:endParaRPr>
          </a:p>
          <a:p>
            <a:r>
              <a:rPr lang="en-AU" sz="2000" dirty="0">
                <a:solidFill>
                  <a:schemeClr val="tx1"/>
                </a:solidFill>
              </a:rPr>
              <a:t>Not contact the parent or carer(for example, in situations where they re alleged to have engaged in abuse); OR</a:t>
            </a:r>
          </a:p>
          <a:p>
            <a:pPr marL="0" indent="0">
              <a:buNone/>
            </a:pPr>
            <a:endParaRPr lang="en-AU" sz="2000" dirty="0">
              <a:solidFill>
                <a:schemeClr val="tx1"/>
              </a:solidFill>
            </a:endParaRPr>
          </a:p>
          <a:p>
            <a:r>
              <a:rPr lang="en-AU" sz="2000" dirty="0">
                <a:solidFill>
                  <a:schemeClr val="tx1"/>
                </a:solidFill>
              </a:rPr>
              <a:t>To contact the parent or carer and provide agreed info0rmation as soon as possible </a:t>
            </a:r>
          </a:p>
          <a:p>
            <a:pPr marL="0" indent="0" algn="ctr">
              <a:buNone/>
            </a:pPr>
            <a:r>
              <a:rPr lang="en-AU" dirty="0">
                <a:solidFill>
                  <a:schemeClr val="tx1"/>
                </a:solidFill>
              </a:rPr>
              <a:t> </a:t>
            </a:r>
          </a:p>
        </p:txBody>
      </p:sp>
      <p:pic>
        <p:nvPicPr>
          <p:cNvPr id="5" name="Picture 4">
            <a:extLst>
              <a:ext uri="{FF2B5EF4-FFF2-40B4-BE49-F238E27FC236}">
                <a16:creationId xmlns:a16="http://schemas.microsoft.com/office/drawing/2014/main" id="{E6DBFA09-DD7F-4D4E-8BE7-F40AD48EC3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48275" y="4876800"/>
            <a:ext cx="3333750" cy="1915220"/>
          </a:xfrm>
          <a:prstGeom prst="rect">
            <a:avLst/>
          </a:prstGeom>
        </p:spPr>
      </p:pic>
    </p:spTree>
    <p:extLst>
      <p:ext uri="{BB962C8B-B14F-4D97-AF65-F5344CB8AC3E}">
        <p14:creationId xmlns:p14="http://schemas.microsoft.com/office/powerpoint/2010/main" val="180393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F582-3955-448A-881A-A6858AD25C92}"/>
              </a:ext>
            </a:extLst>
          </p:cNvPr>
          <p:cNvSpPr>
            <a:spLocks noGrp="1"/>
          </p:cNvSpPr>
          <p:nvPr>
            <p:ph type="title"/>
          </p:nvPr>
        </p:nvSpPr>
        <p:spPr>
          <a:xfrm>
            <a:off x="2592925" y="624110"/>
            <a:ext cx="8911687" cy="5287112"/>
          </a:xfrm>
        </p:spPr>
        <p:txBody>
          <a:bodyPr>
            <a:normAutofit/>
          </a:bodyPr>
          <a:lstStyle/>
          <a:p>
            <a:pPr algn="ctr"/>
            <a:r>
              <a:rPr lang="en-AU" sz="4800" dirty="0"/>
              <a:t>RISK FACTORS </a:t>
            </a:r>
          </a:p>
        </p:txBody>
      </p:sp>
      <p:pic>
        <p:nvPicPr>
          <p:cNvPr id="12" name="Content Placeholder 11" descr="A drawing of a person&#10;&#10;Description automatically generated">
            <a:extLst>
              <a:ext uri="{FF2B5EF4-FFF2-40B4-BE49-F238E27FC236}">
                <a16:creationId xmlns:a16="http://schemas.microsoft.com/office/drawing/2014/main" id="{9A396D3D-8C9F-40FA-A3D1-D0EF4F5C10D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589213" y="2750795"/>
            <a:ext cx="8915400" cy="2543860"/>
          </a:xfrm>
        </p:spPr>
      </p:pic>
    </p:spTree>
    <p:extLst>
      <p:ext uri="{BB962C8B-B14F-4D97-AF65-F5344CB8AC3E}">
        <p14:creationId xmlns:p14="http://schemas.microsoft.com/office/powerpoint/2010/main" val="645262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5040B-40DE-4E98-9E94-B2C3941501CF}"/>
              </a:ext>
            </a:extLst>
          </p:cNvPr>
          <p:cNvSpPr>
            <a:spLocks noGrp="1"/>
          </p:cNvSpPr>
          <p:nvPr>
            <p:ph type="title"/>
          </p:nvPr>
        </p:nvSpPr>
        <p:spPr>
          <a:xfrm>
            <a:off x="1141413" y="268448"/>
            <a:ext cx="9905998" cy="939567"/>
          </a:xfrm>
        </p:spPr>
        <p:txBody>
          <a:bodyPr>
            <a:noAutofit/>
          </a:bodyPr>
          <a:lstStyle/>
          <a:p>
            <a:pPr algn="ctr"/>
            <a:r>
              <a:rPr lang="en-AU" sz="2800" dirty="0">
                <a:solidFill>
                  <a:schemeClr val="accent1"/>
                </a:solidFill>
              </a:rPr>
              <a:t>Parent risk factors that can negatively impact on children</a:t>
            </a:r>
          </a:p>
        </p:txBody>
      </p:sp>
      <p:sp>
        <p:nvSpPr>
          <p:cNvPr id="3" name="Content Placeholder 2">
            <a:extLst>
              <a:ext uri="{FF2B5EF4-FFF2-40B4-BE49-F238E27FC236}">
                <a16:creationId xmlns:a16="http://schemas.microsoft.com/office/drawing/2014/main" id="{874679BA-E01A-450F-8817-0A74505887B5}"/>
              </a:ext>
            </a:extLst>
          </p:cNvPr>
          <p:cNvSpPr>
            <a:spLocks noGrp="1"/>
          </p:cNvSpPr>
          <p:nvPr>
            <p:ph idx="1"/>
          </p:nvPr>
        </p:nvSpPr>
        <p:spPr>
          <a:xfrm>
            <a:off x="1141412" y="1073790"/>
            <a:ext cx="9905999" cy="5603847"/>
          </a:xfrm>
        </p:spPr>
        <p:txBody>
          <a:bodyPr>
            <a:normAutofit fontScale="40000" lnSpcReduction="20000"/>
          </a:bodyPr>
          <a:lstStyle/>
          <a:p>
            <a:endParaRPr lang="en-AU" dirty="0"/>
          </a:p>
          <a:p>
            <a:r>
              <a:rPr lang="en-AU" sz="4400" dirty="0"/>
              <a:t>Parent under 20 years of age or under 20 years at birth of first child</a:t>
            </a:r>
          </a:p>
          <a:p>
            <a:r>
              <a:rPr lang="en-AU" sz="4400" dirty="0"/>
              <a:t>Lack of willingness or ability to prioritise child's needs above own</a:t>
            </a:r>
          </a:p>
          <a:p>
            <a:r>
              <a:rPr lang="en-AU" sz="4400" dirty="0"/>
              <a:t>Rejection or scapegoating of child</a:t>
            </a:r>
          </a:p>
          <a:p>
            <a:r>
              <a:rPr lang="en-AU" sz="4400" dirty="0"/>
              <a:t>Mental health issues or disorders current or past Newborn, prematurity, low birth weight, chemically dependent, foetal alcohol syndrome, feeding/sleeping/settling difficulties</a:t>
            </a:r>
          </a:p>
          <a:p>
            <a:r>
              <a:rPr lang="en-AU" sz="4400" dirty="0"/>
              <a:t>Disorganised or insecure attachment relationship (child does not seek comfort or affection from caregivers when needed)</a:t>
            </a:r>
          </a:p>
          <a:p>
            <a:r>
              <a:rPr lang="en-AU" sz="4400" dirty="0"/>
              <a:t>Disorganised or insecure attachment relationship (child does not seek comfort or affection from caregivers when needed)</a:t>
            </a:r>
          </a:p>
          <a:p>
            <a:r>
              <a:rPr lang="en-AU" sz="4400" dirty="0"/>
              <a:t>Experience of intergenerational abuse/trauma</a:t>
            </a:r>
          </a:p>
          <a:p>
            <a:r>
              <a:rPr lang="en-AU" sz="4400" dirty="0"/>
              <a:t>Social isolation (family, extended family, community and cultural isolation)</a:t>
            </a:r>
          </a:p>
          <a:p>
            <a:r>
              <a:rPr lang="en-AU" sz="4400" dirty="0"/>
              <a:t>Inadequate supervision of child or emotional connections </a:t>
            </a:r>
          </a:p>
          <a:p>
            <a:r>
              <a:rPr lang="en-AU" sz="4400" dirty="0"/>
              <a:t>Single parenting/multiple partners</a:t>
            </a:r>
          </a:p>
          <a:p>
            <a:r>
              <a:rPr lang="en-AU" sz="4400" dirty="0"/>
              <a:t>Inadequate antenatal care or alcohol/substance abuse</a:t>
            </a:r>
          </a:p>
          <a:p>
            <a:r>
              <a:rPr lang="en-AU" sz="4400" dirty="0"/>
              <a:t>Abuse during pregnancy </a:t>
            </a:r>
          </a:p>
          <a:p>
            <a:endParaRPr lang="en-AU" dirty="0"/>
          </a:p>
          <a:p>
            <a:endParaRPr lang="en-AU" dirty="0"/>
          </a:p>
        </p:txBody>
      </p:sp>
    </p:spTree>
    <p:extLst>
      <p:ext uri="{BB962C8B-B14F-4D97-AF65-F5344CB8AC3E}">
        <p14:creationId xmlns:p14="http://schemas.microsoft.com/office/powerpoint/2010/main" val="193155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6" name="Rectangle 1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0" name="Group 1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4DC91E68-6960-4823-AD5C-7D5838929B41}"/>
              </a:ext>
            </a:extLst>
          </p:cNvPr>
          <p:cNvSpPr>
            <a:spLocks noGrp="1"/>
          </p:cNvSpPr>
          <p:nvPr>
            <p:ph type="title"/>
          </p:nvPr>
        </p:nvSpPr>
        <p:spPr>
          <a:xfrm>
            <a:off x="6483096" y="452248"/>
            <a:ext cx="5021516" cy="1646864"/>
          </a:xfrm>
        </p:spPr>
        <p:txBody>
          <a:bodyPr>
            <a:normAutofit fontScale="90000"/>
          </a:bodyPr>
          <a:lstStyle/>
          <a:p>
            <a:pPr>
              <a:lnSpc>
                <a:spcPct val="90000"/>
              </a:lnSpc>
            </a:pPr>
            <a:r>
              <a:rPr lang="en-US" sz="2800" dirty="0">
                <a:solidFill>
                  <a:schemeClr val="accent1"/>
                </a:solidFill>
              </a:rPr>
              <a:t>Risk factors that may contribute to poor outcomes for children or contribute to causes of child abuse  </a:t>
            </a:r>
            <a:endParaRPr lang="en-AU" sz="2800" dirty="0">
              <a:solidFill>
                <a:schemeClr val="accent1"/>
              </a:solidFill>
            </a:endParaRPr>
          </a:p>
        </p:txBody>
      </p:sp>
      <p:sp>
        <p:nvSpPr>
          <p:cNvPr id="41" name="Rectangle 4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A group of people sitting at a river&#10;&#10;Description automatically generated">
            <a:extLst>
              <a:ext uri="{FF2B5EF4-FFF2-40B4-BE49-F238E27FC236}">
                <a16:creationId xmlns:a16="http://schemas.microsoft.com/office/drawing/2014/main" id="{8FDBE1B1-D823-452E-A6F7-60862F07D20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030" r="27505"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F26E7331-7DD1-4FBB-BB02-4904E7C8F5BB}"/>
              </a:ext>
            </a:extLst>
          </p:cNvPr>
          <p:cNvSpPr>
            <a:spLocks noGrp="1"/>
          </p:cNvSpPr>
          <p:nvPr>
            <p:ph idx="1"/>
          </p:nvPr>
        </p:nvSpPr>
        <p:spPr>
          <a:xfrm>
            <a:off x="6438191" y="2133600"/>
            <a:ext cx="5066419" cy="4188922"/>
          </a:xfrm>
        </p:spPr>
        <p:txBody>
          <a:bodyPr>
            <a:normAutofit/>
          </a:bodyPr>
          <a:lstStyle/>
          <a:p>
            <a:r>
              <a:rPr lang="en-US" dirty="0"/>
              <a:t>Children with a disability</a:t>
            </a:r>
          </a:p>
          <a:p>
            <a:r>
              <a:rPr lang="en-US" dirty="0"/>
              <a:t>A caregiver with alcohol or drug problems</a:t>
            </a:r>
          </a:p>
          <a:p>
            <a:r>
              <a:rPr lang="en-US" dirty="0"/>
              <a:t>Low socio economic status</a:t>
            </a:r>
          </a:p>
          <a:p>
            <a:r>
              <a:rPr lang="en-US" dirty="0"/>
              <a:t>Large family size</a:t>
            </a:r>
          </a:p>
          <a:p>
            <a:r>
              <a:rPr lang="en-US" dirty="0"/>
              <a:t>Geographical location/inadequate housing </a:t>
            </a:r>
          </a:p>
          <a:p>
            <a:r>
              <a:rPr lang="en-US" dirty="0"/>
              <a:t>Poverty/Unemployment</a:t>
            </a:r>
          </a:p>
          <a:p>
            <a:r>
              <a:rPr lang="en-US" dirty="0"/>
              <a:t>Lack of education in understanding children’s development</a:t>
            </a:r>
          </a:p>
          <a:p>
            <a:r>
              <a:rPr lang="en-US" dirty="0"/>
              <a:t>Violence between family members </a:t>
            </a:r>
          </a:p>
          <a:p>
            <a:endParaRPr lang="en-US" dirty="0"/>
          </a:p>
          <a:p>
            <a:pPr marL="0" indent="0">
              <a:buNone/>
            </a:pPr>
            <a:endParaRPr lang="en-AU" dirty="0"/>
          </a:p>
        </p:txBody>
      </p:sp>
      <p:sp>
        <p:nvSpPr>
          <p:cNvPr id="6" name="TextBox 5">
            <a:extLst>
              <a:ext uri="{FF2B5EF4-FFF2-40B4-BE49-F238E27FC236}">
                <a16:creationId xmlns:a16="http://schemas.microsoft.com/office/drawing/2014/main" id="{FDCF7017-409E-4301-B4E6-2DF5B4855DA8}"/>
              </a:ext>
            </a:extLst>
          </p:cNvPr>
          <p:cNvSpPr txBox="1"/>
          <p:nvPr/>
        </p:nvSpPr>
        <p:spPr>
          <a:xfrm>
            <a:off x="7705725" y="6858000"/>
            <a:ext cx="4143375" cy="230832"/>
          </a:xfrm>
          <a:prstGeom prst="rect">
            <a:avLst/>
          </a:prstGeom>
          <a:noFill/>
        </p:spPr>
        <p:txBody>
          <a:bodyPr wrap="square" rtlCol="0">
            <a:spAutoFit/>
          </a:bodyPr>
          <a:lstStyle/>
          <a:p>
            <a:pPr>
              <a:spcAft>
                <a:spcPts val="600"/>
              </a:spcAft>
            </a:pPr>
            <a:r>
              <a:rPr lang="en-AU" sz="900">
                <a:hlinkClick r:id="rId4" tooltip="https://creativecommons.org/licenses/by/3.0/"/>
              </a:rPr>
              <a:t>Y</a:t>
            </a:r>
            <a:endParaRPr lang="en-AU" sz="900"/>
          </a:p>
        </p:txBody>
      </p:sp>
    </p:spTree>
    <p:extLst>
      <p:ext uri="{BB962C8B-B14F-4D97-AF65-F5344CB8AC3E}">
        <p14:creationId xmlns:p14="http://schemas.microsoft.com/office/powerpoint/2010/main" val="393278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accent1">
              <a:alpha val="30000"/>
            </a:schemeClr>
          </a:solidFill>
        </p:grpSpPr>
        <p:sp>
          <p:nvSpPr>
            <p:cNvPr id="11"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a:extLst>
              <a:ext uri="{FF2B5EF4-FFF2-40B4-BE49-F238E27FC236}">
                <a16:creationId xmlns:a16="http://schemas.microsoft.com/office/drawing/2014/main" id="{239C537A-F2C9-426C-886B-148BEED149CF}"/>
              </a:ext>
            </a:extLst>
          </p:cNvPr>
          <p:cNvSpPr>
            <a:spLocks noGrp="1"/>
          </p:cNvSpPr>
          <p:nvPr>
            <p:ph type="title"/>
          </p:nvPr>
        </p:nvSpPr>
        <p:spPr>
          <a:xfrm>
            <a:off x="7839756" y="1159566"/>
            <a:ext cx="3662939" cy="4568264"/>
          </a:xfrm>
        </p:spPr>
        <p:txBody>
          <a:bodyPr anchor="ctr">
            <a:normAutofit/>
          </a:bodyPr>
          <a:lstStyle/>
          <a:p>
            <a:r>
              <a:rPr lang="en-AU">
                <a:solidFill>
                  <a:schemeClr val="tx1"/>
                </a:solidFill>
              </a:rPr>
              <a:t>What could be a  characteristic of people who abuse children </a:t>
            </a:r>
          </a:p>
        </p:txBody>
      </p:sp>
      <p:sp>
        <p:nvSpPr>
          <p:cNvPr id="24"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 name="Content Placeholder 2">
            <a:extLst>
              <a:ext uri="{FF2B5EF4-FFF2-40B4-BE49-F238E27FC236}">
                <a16:creationId xmlns:a16="http://schemas.microsoft.com/office/drawing/2014/main" id="{494942D3-5E3D-4EE1-8CE0-CEEAB0BD780E}"/>
              </a:ext>
            </a:extLst>
          </p:cNvPr>
          <p:cNvSpPr>
            <a:spLocks noGrp="1"/>
          </p:cNvSpPr>
          <p:nvPr>
            <p:ph idx="1"/>
          </p:nvPr>
        </p:nvSpPr>
        <p:spPr>
          <a:xfrm>
            <a:off x="637310" y="1286934"/>
            <a:ext cx="5292436" cy="4284134"/>
          </a:xfrm>
        </p:spPr>
        <p:txBody>
          <a:bodyPr anchor="ctr">
            <a:normAutofit/>
          </a:bodyPr>
          <a:lstStyle/>
          <a:p>
            <a:pPr>
              <a:lnSpc>
                <a:spcPct val="90000"/>
              </a:lnSpc>
            </a:pPr>
            <a:endParaRPr lang="en-AU">
              <a:solidFill>
                <a:srgbClr val="FFFFFF"/>
              </a:solidFill>
            </a:endParaRPr>
          </a:p>
          <a:p>
            <a:pPr>
              <a:lnSpc>
                <a:spcPct val="90000"/>
              </a:lnSpc>
            </a:pPr>
            <a:r>
              <a:rPr lang="en-AU">
                <a:solidFill>
                  <a:srgbClr val="FFFFFF"/>
                </a:solidFill>
              </a:rPr>
              <a:t>Very high expectations of the child and what the child should achieve</a:t>
            </a:r>
          </a:p>
          <a:p>
            <a:pPr>
              <a:lnSpc>
                <a:spcPct val="90000"/>
              </a:lnSpc>
            </a:pPr>
            <a:r>
              <a:rPr lang="en-AU">
                <a:solidFill>
                  <a:srgbClr val="FFFFFF"/>
                </a:solidFill>
              </a:rPr>
              <a:t>The parent may have been abused as a child</a:t>
            </a:r>
          </a:p>
          <a:p>
            <a:pPr>
              <a:lnSpc>
                <a:spcPct val="90000"/>
              </a:lnSpc>
            </a:pPr>
            <a:r>
              <a:rPr lang="en-AU">
                <a:solidFill>
                  <a:srgbClr val="FFFFFF"/>
                </a:solidFill>
              </a:rPr>
              <a:t>A lack of knowledge and skills in bringing up children</a:t>
            </a:r>
          </a:p>
          <a:p>
            <a:pPr>
              <a:lnSpc>
                <a:spcPct val="90000"/>
              </a:lnSpc>
            </a:pPr>
            <a:r>
              <a:rPr lang="en-AU">
                <a:solidFill>
                  <a:srgbClr val="FFFFFF"/>
                </a:solidFill>
              </a:rPr>
              <a:t>Low self-esteem and self-confidence</a:t>
            </a:r>
          </a:p>
          <a:p>
            <a:pPr>
              <a:lnSpc>
                <a:spcPct val="90000"/>
              </a:lnSpc>
            </a:pPr>
            <a:r>
              <a:rPr lang="en-AU">
                <a:solidFill>
                  <a:srgbClr val="FFFFFF"/>
                </a:solidFill>
              </a:rPr>
              <a:t>Depression</a:t>
            </a:r>
          </a:p>
          <a:p>
            <a:pPr>
              <a:lnSpc>
                <a:spcPct val="90000"/>
              </a:lnSpc>
            </a:pPr>
            <a:r>
              <a:rPr lang="en-AU">
                <a:solidFill>
                  <a:srgbClr val="FFFFFF"/>
                </a:solidFill>
              </a:rPr>
              <a:t>Alcohol and/or drug abuse</a:t>
            </a:r>
          </a:p>
          <a:p>
            <a:pPr>
              <a:lnSpc>
                <a:spcPct val="90000"/>
              </a:lnSpc>
            </a:pPr>
            <a:r>
              <a:rPr lang="en-AU">
                <a:solidFill>
                  <a:srgbClr val="FFFFFF"/>
                </a:solidFill>
              </a:rPr>
              <a:t>Mental or physical ill health</a:t>
            </a:r>
          </a:p>
          <a:p>
            <a:pPr>
              <a:lnSpc>
                <a:spcPct val="90000"/>
              </a:lnSpc>
            </a:pPr>
            <a:r>
              <a:rPr lang="en-AU">
                <a:solidFill>
                  <a:srgbClr val="FFFFFF"/>
                </a:solidFill>
              </a:rPr>
              <a:t>Work pressure</a:t>
            </a:r>
          </a:p>
        </p:txBody>
      </p:sp>
    </p:spTree>
    <p:extLst>
      <p:ext uri="{BB962C8B-B14F-4D97-AF65-F5344CB8AC3E}">
        <p14:creationId xmlns:p14="http://schemas.microsoft.com/office/powerpoint/2010/main" val="362199891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954B-CEDD-483E-B671-A6B980DCB769}"/>
              </a:ext>
            </a:extLst>
          </p:cNvPr>
          <p:cNvSpPr>
            <a:spLocks noGrp="1"/>
          </p:cNvSpPr>
          <p:nvPr>
            <p:ph type="title"/>
          </p:nvPr>
        </p:nvSpPr>
        <p:spPr>
          <a:xfrm>
            <a:off x="1728132" y="624110"/>
            <a:ext cx="9776479" cy="1204690"/>
          </a:xfrm>
        </p:spPr>
        <p:txBody>
          <a:bodyPr>
            <a:normAutofit fontScale="90000"/>
          </a:bodyPr>
          <a:lstStyle/>
          <a:p>
            <a:r>
              <a:rPr lang="en-AU" sz="4000" dirty="0">
                <a:solidFill>
                  <a:schemeClr val="accent1"/>
                </a:solidFill>
              </a:rPr>
              <a:t>What five community attitudes may encourage child abuse?  </a:t>
            </a:r>
            <a:br>
              <a:rPr lang="en-AU" sz="4000" dirty="0"/>
            </a:br>
            <a:br>
              <a:rPr lang="en-AU" dirty="0"/>
            </a:br>
            <a:br>
              <a:rPr lang="en-AU" sz="2000" dirty="0"/>
            </a:br>
            <a:br>
              <a:rPr lang="en-AU" sz="2000" dirty="0"/>
            </a:br>
            <a:endParaRPr lang="en-AU" sz="2000" dirty="0"/>
          </a:p>
        </p:txBody>
      </p:sp>
      <p:sp>
        <p:nvSpPr>
          <p:cNvPr id="3" name="Content Placeholder 2">
            <a:extLst>
              <a:ext uri="{FF2B5EF4-FFF2-40B4-BE49-F238E27FC236}">
                <a16:creationId xmlns:a16="http://schemas.microsoft.com/office/drawing/2014/main" id="{E118CDD1-A358-46D1-AD27-CF184A959E60}"/>
              </a:ext>
            </a:extLst>
          </p:cNvPr>
          <p:cNvSpPr txBox="1">
            <a:spLocks/>
          </p:cNvSpPr>
          <p:nvPr/>
        </p:nvSpPr>
        <p:spPr>
          <a:xfrm>
            <a:off x="1216913" y="2046914"/>
            <a:ext cx="9905999" cy="4811086"/>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AU" dirty="0"/>
          </a:p>
          <a:p>
            <a:r>
              <a:rPr lang="en-AU" sz="3200" dirty="0"/>
              <a:t>Acceptance of the use of violence and force</a:t>
            </a:r>
          </a:p>
          <a:p>
            <a:r>
              <a:rPr lang="en-AU" sz="3200" dirty="0"/>
              <a:t>Acceptance of physical punishment of children</a:t>
            </a:r>
          </a:p>
          <a:p>
            <a:r>
              <a:rPr lang="en-AU" sz="3200" dirty="0"/>
              <a:t>Racism</a:t>
            </a:r>
          </a:p>
          <a:p>
            <a:r>
              <a:rPr lang="en-AU" sz="3200" dirty="0"/>
              <a:t>Inequality between men and women</a:t>
            </a:r>
          </a:p>
          <a:p>
            <a:r>
              <a:rPr lang="en-AU" sz="3200" dirty="0"/>
              <a:t>Acceptance of parent ownership </a:t>
            </a:r>
          </a:p>
        </p:txBody>
      </p:sp>
    </p:spTree>
    <p:extLst>
      <p:ext uri="{BB962C8B-B14F-4D97-AF65-F5344CB8AC3E}">
        <p14:creationId xmlns:p14="http://schemas.microsoft.com/office/powerpoint/2010/main" val="42993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CB17-0593-4A38-8D9F-8927987523A5}"/>
              </a:ext>
            </a:extLst>
          </p:cNvPr>
          <p:cNvSpPr>
            <a:spLocks noGrp="1"/>
          </p:cNvSpPr>
          <p:nvPr>
            <p:ph type="title"/>
          </p:nvPr>
        </p:nvSpPr>
        <p:spPr>
          <a:xfrm>
            <a:off x="1016673" y="287385"/>
            <a:ext cx="8911687" cy="1480456"/>
          </a:xfrm>
        </p:spPr>
        <p:txBody>
          <a:bodyPr>
            <a:normAutofit fontScale="90000"/>
          </a:bodyPr>
          <a:lstStyle/>
          <a:p>
            <a:r>
              <a:rPr lang="en-AU" sz="2200" dirty="0"/>
              <a:t>Case study </a:t>
            </a:r>
            <a:br>
              <a:rPr lang="en-AU" sz="2800" dirty="0"/>
            </a:br>
            <a:r>
              <a:rPr lang="en-AU" sz="2000" dirty="0"/>
              <a:t>Raphaella (educator) is returning from her lunch break and witnesses an educator working in the 0-2s room taking photos of a child on their </a:t>
            </a:r>
            <a:r>
              <a:rPr lang="en-AU" sz="2200" dirty="0"/>
              <a:t>personal </a:t>
            </a:r>
            <a:r>
              <a:rPr lang="en-AU" sz="2000" dirty="0"/>
              <a:t>phone.</a:t>
            </a:r>
            <a:r>
              <a:rPr lang="en-AU" sz="2200" dirty="0"/>
              <a:t> </a:t>
            </a:r>
            <a:r>
              <a:rPr lang="en-AU" sz="1800" dirty="0"/>
              <a:t>She is surprised but is unsure if what she has witnessed is that serious, and id it needs to be reported. What should Raphaella do? </a:t>
            </a:r>
            <a:br>
              <a:rPr lang="en-AU" sz="2800" dirty="0"/>
            </a:br>
            <a:br>
              <a:rPr lang="en-AU" sz="2800" dirty="0"/>
            </a:br>
            <a:endParaRPr lang="en-AU" sz="2800" dirty="0"/>
          </a:p>
        </p:txBody>
      </p:sp>
      <p:sp>
        <p:nvSpPr>
          <p:cNvPr id="3" name="Content Placeholder 2">
            <a:extLst>
              <a:ext uri="{FF2B5EF4-FFF2-40B4-BE49-F238E27FC236}">
                <a16:creationId xmlns:a16="http://schemas.microsoft.com/office/drawing/2014/main" id="{0D910F99-7878-4574-8011-1282BF9CBC49}"/>
              </a:ext>
            </a:extLst>
          </p:cNvPr>
          <p:cNvSpPr>
            <a:spLocks noGrp="1"/>
          </p:cNvSpPr>
          <p:nvPr>
            <p:ph sz="half" idx="1"/>
          </p:nvPr>
        </p:nvSpPr>
        <p:spPr>
          <a:xfrm>
            <a:off x="1016673" y="1702526"/>
            <a:ext cx="10393449" cy="5055326"/>
          </a:xfrm>
        </p:spPr>
        <p:txBody>
          <a:bodyPr>
            <a:normAutofit/>
          </a:bodyPr>
          <a:lstStyle/>
          <a:p>
            <a:pPr marL="0" indent="0">
              <a:buNone/>
            </a:pPr>
            <a:r>
              <a:rPr lang="en-AU" dirty="0"/>
              <a:t>Immediate actions</a:t>
            </a:r>
          </a:p>
          <a:p>
            <a:r>
              <a:rPr lang="en-AU" sz="1600" dirty="0"/>
              <a:t>She documents what she saw in an incident report</a:t>
            </a:r>
          </a:p>
          <a:p>
            <a:r>
              <a:rPr lang="en-AU" sz="1600" dirty="0"/>
              <a:t>She discusses this with her room leader who reports it to the Director</a:t>
            </a:r>
          </a:p>
          <a:p>
            <a:r>
              <a:rPr lang="en-AU" sz="1600" dirty="0"/>
              <a:t>The Director discusses the incident with the educator to establish if inappropriate photos were taken. The Director has concerns about the photos and requests a copy of the photographs to provide to the relevant authorities </a:t>
            </a:r>
          </a:p>
          <a:p>
            <a:r>
              <a:rPr lang="en-AU" sz="1600" dirty="0"/>
              <a:t>The director notifies the family that an investigation is underway </a:t>
            </a:r>
          </a:p>
          <a:p>
            <a:r>
              <a:rPr lang="en-AU" sz="1600" dirty="0"/>
              <a:t>Director reports the incident to NSW Dept of Education and NSW Office of the children's guardian’s Reportable conduct scheme</a:t>
            </a:r>
          </a:p>
          <a:p>
            <a:r>
              <a:rPr lang="en-AU" sz="1600" dirty="0"/>
              <a:t>Director considers if a report to NSW Police and the child protection helpline (DCJ) is required. This is dependent on the risk and photographs taken.</a:t>
            </a:r>
          </a:p>
          <a:p>
            <a:r>
              <a:rPr lang="en-AU" sz="1600" dirty="0"/>
              <a:t>Director continues to liaise with these agencies to ensure the service does not impede any external investigations </a:t>
            </a:r>
          </a:p>
          <a:p>
            <a:endParaRPr lang="en-AU" sz="1600" dirty="0"/>
          </a:p>
          <a:p>
            <a:endParaRPr lang="en-AU" sz="1600" dirty="0"/>
          </a:p>
          <a:p>
            <a:pPr marL="0" indent="0">
              <a:buNone/>
            </a:pPr>
            <a:endParaRPr lang="en-AU" dirty="0"/>
          </a:p>
        </p:txBody>
      </p:sp>
    </p:spTree>
    <p:extLst>
      <p:ext uri="{BB962C8B-B14F-4D97-AF65-F5344CB8AC3E}">
        <p14:creationId xmlns:p14="http://schemas.microsoft.com/office/powerpoint/2010/main" val="261476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3062" y="624110"/>
            <a:ext cx="8131550" cy="665088"/>
          </a:xfrm>
        </p:spPr>
        <p:txBody>
          <a:bodyPr>
            <a:normAutofit/>
          </a:bodyPr>
          <a:lstStyle/>
          <a:p>
            <a:pPr algn="ctr"/>
            <a:r>
              <a:rPr lang="en-AU" b="1" dirty="0"/>
              <a:t>Course Outline  </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3373062" y="1289199"/>
            <a:ext cx="8131550" cy="5398984"/>
          </a:xfrm>
        </p:spPr>
        <p:txBody>
          <a:bodyPr>
            <a:noAutofit/>
          </a:bodyPr>
          <a:lstStyle/>
          <a:p>
            <a:pPr>
              <a:lnSpc>
                <a:spcPct val="90000"/>
              </a:lnSpc>
            </a:pPr>
            <a:endParaRPr lang="en-AU" sz="2400" dirty="0"/>
          </a:p>
          <a:p>
            <a:pPr>
              <a:lnSpc>
                <a:spcPct val="90000"/>
              </a:lnSpc>
            </a:pPr>
            <a:r>
              <a:rPr lang="en-AU" sz="2400" dirty="0"/>
              <a:t>Current Child protection legislation</a:t>
            </a:r>
          </a:p>
          <a:p>
            <a:pPr>
              <a:lnSpc>
                <a:spcPct val="90000"/>
              </a:lnSpc>
            </a:pPr>
            <a:r>
              <a:rPr lang="en-AU" sz="2400" dirty="0"/>
              <a:t>Reporting risk of significant harm</a:t>
            </a:r>
          </a:p>
          <a:p>
            <a:pPr>
              <a:lnSpc>
                <a:spcPct val="90000"/>
              </a:lnSpc>
            </a:pPr>
            <a:r>
              <a:rPr lang="en-AU" sz="2400" dirty="0"/>
              <a:t>Policies and procedures for risk of harm</a:t>
            </a:r>
          </a:p>
          <a:p>
            <a:pPr>
              <a:lnSpc>
                <a:spcPct val="90000"/>
              </a:lnSpc>
            </a:pPr>
            <a:r>
              <a:rPr lang="en-AU" sz="2400" dirty="0"/>
              <a:t>Identify risk of harm - abuse</a:t>
            </a:r>
          </a:p>
          <a:p>
            <a:pPr>
              <a:lnSpc>
                <a:spcPct val="90000"/>
              </a:lnSpc>
            </a:pPr>
            <a:r>
              <a:rPr lang="en-AU" sz="2400" dirty="0"/>
              <a:t>Protecting yourself</a:t>
            </a:r>
          </a:p>
          <a:p>
            <a:pPr>
              <a:lnSpc>
                <a:spcPct val="90000"/>
              </a:lnSpc>
            </a:pPr>
            <a:r>
              <a:rPr lang="en-AU" sz="2400" dirty="0"/>
              <a:t>Case studies and MRG report  </a:t>
            </a:r>
          </a:p>
          <a:p>
            <a:pPr>
              <a:lnSpc>
                <a:spcPct val="90000"/>
              </a:lnSpc>
            </a:pPr>
            <a:r>
              <a:rPr lang="en-AU" sz="2400" dirty="0"/>
              <a:t>Assessment </a:t>
            </a:r>
          </a:p>
          <a:p>
            <a:pPr marL="0" indent="0">
              <a:lnSpc>
                <a:spcPct val="90000"/>
              </a:lnSpc>
              <a:buNone/>
            </a:pPr>
            <a:endParaRPr lang="en-AU" sz="2000" b="1" dirty="0"/>
          </a:p>
          <a:p>
            <a:pPr marL="0" indent="0">
              <a:lnSpc>
                <a:spcPct val="90000"/>
              </a:lnSpc>
              <a:buNone/>
            </a:pPr>
            <a:r>
              <a:rPr lang="en-AU" sz="2000" b="1" dirty="0"/>
              <a:t>Participants will be issued with a statement of attainment  if competent in Identifying and responding to children and young people at risk.</a:t>
            </a:r>
          </a:p>
        </p:txBody>
      </p:sp>
    </p:spTree>
    <p:extLst>
      <p:ext uri="{BB962C8B-B14F-4D97-AF65-F5344CB8AC3E}">
        <p14:creationId xmlns:p14="http://schemas.microsoft.com/office/powerpoint/2010/main" val="4049101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1" name="Group 3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5" name="Rectangle 4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9" name="Rectangle 48">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52"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3"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4"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5"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6"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7"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8"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9"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0"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1"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2"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3"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2" name="Title 11">
            <a:extLst>
              <a:ext uri="{FF2B5EF4-FFF2-40B4-BE49-F238E27FC236}">
                <a16:creationId xmlns:a16="http://schemas.microsoft.com/office/drawing/2014/main" id="{8640B26D-193E-48E2-BAB9-06546A6EEDFC}"/>
              </a:ext>
            </a:extLst>
          </p:cNvPr>
          <p:cNvSpPr>
            <a:spLocks noGrp="1"/>
          </p:cNvSpPr>
          <p:nvPr>
            <p:ph type="title"/>
          </p:nvPr>
        </p:nvSpPr>
        <p:spPr>
          <a:xfrm>
            <a:off x="1217056" y="1093380"/>
            <a:ext cx="3068182" cy="4671240"/>
          </a:xfrm>
        </p:spPr>
        <p:txBody>
          <a:bodyPr vert="horz" lIns="91440" tIns="45720" rIns="91440" bIns="45720" rtlCol="0" anchor="ctr">
            <a:normAutofit/>
          </a:bodyPr>
          <a:lstStyle/>
          <a:p>
            <a:pPr algn="ctr"/>
            <a:r>
              <a:rPr lang="en-US" sz="2400" u="sng" dirty="0"/>
              <a:t>Scenario</a:t>
            </a:r>
            <a:br>
              <a:rPr lang="en-US" sz="2400" dirty="0"/>
            </a:br>
            <a:r>
              <a:rPr lang="en-US" sz="2400" dirty="0"/>
              <a:t>Raphaella (educator) is returning from her lunch break and witnesses an educator from the 0-2s room taking photos of a child on her personal phone</a:t>
            </a:r>
          </a:p>
        </p:txBody>
      </p:sp>
      <p:sp>
        <p:nvSpPr>
          <p:cNvPr id="65"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67" name="Rectangle 66">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DDB5C7-31B7-4D01-97EF-06CBA5FFDA75}"/>
              </a:ext>
            </a:extLst>
          </p:cNvPr>
          <p:cNvSpPr/>
          <p:nvPr/>
        </p:nvSpPr>
        <p:spPr>
          <a:xfrm>
            <a:off x="4896387" y="123825"/>
            <a:ext cx="7167006" cy="6591300"/>
          </a:xfrm>
          <a:prstGeom prst="rect">
            <a:avLst/>
          </a:prstGeom>
        </p:spPr>
        <p:txBody>
          <a:bodyPr vert="horz" lIns="91440" tIns="45720" rIns="91440" bIns="45720" rtlCol="0" anchor="ctr">
            <a:normAutofit/>
          </a:bodyPr>
          <a:lstStyle/>
          <a:p>
            <a:pPr>
              <a:lnSpc>
                <a:spcPct val="90000"/>
              </a:lnSpc>
              <a:spcBef>
                <a:spcPts val="1000"/>
              </a:spcBef>
              <a:buClr>
                <a:schemeClr val="accent1"/>
              </a:buClr>
            </a:pPr>
            <a:r>
              <a:rPr lang="en-US" sz="1500" u="sng" dirty="0">
                <a:solidFill>
                  <a:schemeClr val="tx1">
                    <a:lumMod val="75000"/>
                    <a:lumOff val="25000"/>
                  </a:schemeClr>
                </a:solidFill>
              </a:rPr>
              <a:t>Immediate actions:</a:t>
            </a:r>
          </a:p>
          <a:p>
            <a:pPr>
              <a:lnSpc>
                <a:spcPct val="90000"/>
              </a:lnSpc>
              <a:spcBef>
                <a:spcPts val="1000"/>
              </a:spcBef>
              <a:buClr>
                <a:schemeClr val="accent1"/>
              </a:buClr>
              <a:buFont typeface="Wingdings 3" charset="2"/>
              <a:buChar char=""/>
            </a:pPr>
            <a:r>
              <a:rPr lang="en-US" sz="1500" dirty="0">
                <a:solidFill>
                  <a:schemeClr val="tx1">
                    <a:lumMod val="75000"/>
                    <a:lumOff val="25000"/>
                  </a:schemeClr>
                </a:solidFill>
              </a:rPr>
              <a:t>She documents what she saw in an incident report</a:t>
            </a:r>
          </a:p>
          <a:p>
            <a:pPr>
              <a:lnSpc>
                <a:spcPct val="90000"/>
              </a:lnSpc>
              <a:spcBef>
                <a:spcPts val="1000"/>
              </a:spcBef>
              <a:buClr>
                <a:schemeClr val="accent1"/>
              </a:buClr>
              <a:buFont typeface="Wingdings 3" charset="2"/>
              <a:buChar char=""/>
            </a:pPr>
            <a:r>
              <a:rPr lang="en-US" sz="1500" dirty="0">
                <a:solidFill>
                  <a:schemeClr val="tx1">
                    <a:lumMod val="75000"/>
                    <a:lumOff val="25000"/>
                  </a:schemeClr>
                </a:solidFill>
              </a:rPr>
              <a:t>She discusses this with her room leader who reports it to the Director</a:t>
            </a:r>
          </a:p>
          <a:p>
            <a:pPr>
              <a:lnSpc>
                <a:spcPct val="90000"/>
              </a:lnSpc>
              <a:spcBef>
                <a:spcPts val="1000"/>
              </a:spcBef>
              <a:buClr>
                <a:schemeClr val="accent1"/>
              </a:buClr>
              <a:buFont typeface="Wingdings 3" charset="2"/>
              <a:buChar char=""/>
            </a:pPr>
            <a:r>
              <a:rPr lang="en-US" sz="1500" dirty="0">
                <a:solidFill>
                  <a:schemeClr val="tx1">
                    <a:lumMod val="75000"/>
                    <a:lumOff val="25000"/>
                  </a:schemeClr>
                </a:solidFill>
              </a:rPr>
              <a:t>The Director discusses the incident with the educator to establish if inappropriate photos were taken. The Director has concerns about the photos and requests a copy of the photographs to provide to the relevant authorities </a:t>
            </a:r>
          </a:p>
          <a:p>
            <a:pPr>
              <a:lnSpc>
                <a:spcPct val="90000"/>
              </a:lnSpc>
              <a:spcBef>
                <a:spcPts val="1000"/>
              </a:spcBef>
              <a:buClr>
                <a:schemeClr val="accent1"/>
              </a:buClr>
              <a:buFont typeface="Wingdings 3" charset="2"/>
              <a:buChar char=""/>
            </a:pPr>
            <a:r>
              <a:rPr lang="en-US" sz="1500" dirty="0">
                <a:solidFill>
                  <a:schemeClr val="tx1">
                    <a:lumMod val="75000"/>
                    <a:lumOff val="25000"/>
                  </a:schemeClr>
                </a:solidFill>
              </a:rPr>
              <a:t>The director notifies the family that an investigation is underway </a:t>
            </a:r>
          </a:p>
          <a:p>
            <a:pPr>
              <a:lnSpc>
                <a:spcPct val="90000"/>
              </a:lnSpc>
              <a:spcBef>
                <a:spcPts val="1000"/>
              </a:spcBef>
              <a:buClr>
                <a:schemeClr val="accent1"/>
              </a:buClr>
              <a:buFont typeface="Wingdings 3" charset="2"/>
              <a:buChar char=""/>
            </a:pPr>
            <a:r>
              <a:rPr lang="en-US" sz="1500" dirty="0">
                <a:solidFill>
                  <a:schemeClr val="tx1">
                    <a:lumMod val="75000"/>
                    <a:lumOff val="25000"/>
                  </a:schemeClr>
                </a:solidFill>
              </a:rPr>
              <a:t>Director reports the incident to NSW Dept of Education and NSW Office of the children's guardian’s Reportable conduct scheme</a:t>
            </a:r>
          </a:p>
          <a:p>
            <a:pPr>
              <a:lnSpc>
                <a:spcPct val="90000"/>
              </a:lnSpc>
              <a:spcBef>
                <a:spcPts val="1000"/>
              </a:spcBef>
              <a:buClr>
                <a:schemeClr val="accent1"/>
              </a:buClr>
              <a:buFont typeface="Wingdings 3" charset="2"/>
              <a:buChar char=""/>
            </a:pPr>
            <a:r>
              <a:rPr lang="en-US" sz="1500" dirty="0">
                <a:solidFill>
                  <a:schemeClr val="tx1">
                    <a:lumMod val="75000"/>
                    <a:lumOff val="25000"/>
                  </a:schemeClr>
                </a:solidFill>
              </a:rPr>
              <a:t>Director considers if a report to NSW Police and the child protection helpline (DCJ) is required. This is dependent on the risk and photographs taken.</a:t>
            </a:r>
          </a:p>
          <a:p>
            <a:pPr>
              <a:lnSpc>
                <a:spcPct val="90000"/>
              </a:lnSpc>
              <a:spcBef>
                <a:spcPts val="1000"/>
              </a:spcBef>
              <a:buClr>
                <a:schemeClr val="accent1"/>
              </a:buClr>
              <a:buFont typeface="Wingdings 3" charset="2"/>
              <a:buChar char=""/>
            </a:pPr>
            <a:r>
              <a:rPr lang="en-US" sz="1500" dirty="0">
                <a:solidFill>
                  <a:schemeClr val="tx1">
                    <a:lumMod val="75000"/>
                    <a:lumOff val="25000"/>
                  </a:schemeClr>
                </a:solidFill>
              </a:rPr>
              <a:t>Director continues to liaise with these agencies to ensure the service does not impede any external investigations</a:t>
            </a:r>
          </a:p>
          <a:p>
            <a:pPr>
              <a:lnSpc>
                <a:spcPct val="90000"/>
              </a:lnSpc>
              <a:spcBef>
                <a:spcPts val="1000"/>
              </a:spcBef>
              <a:buClr>
                <a:schemeClr val="accent1"/>
              </a:buClr>
              <a:buFont typeface="Wingdings 3" charset="2"/>
              <a:buChar char=""/>
            </a:pPr>
            <a:r>
              <a:rPr lang="en-US" sz="1500" dirty="0">
                <a:solidFill>
                  <a:schemeClr val="tx1">
                    <a:lumMod val="75000"/>
                    <a:lumOff val="25000"/>
                  </a:schemeClr>
                </a:solidFill>
              </a:rPr>
              <a:t>Director continues to keep the family updated, and offers ongoing support to the family and child, following advice from the agencies involved in the investigation </a:t>
            </a:r>
          </a:p>
          <a:p>
            <a:pPr>
              <a:lnSpc>
                <a:spcPct val="90000"/>
              </a:lnSpc>
              <a:spcBef>
                <a:spcPts val="1000"/>
              </a:spcBef>
              <a:buClr>
                <a:schemeClr val="accent1"/>
              </a:buClr>
              <a:buFont typeface="Wingdings 3" charset="2"/>
              <a:buChar char=""/>
            </a:pPr>
            <a:r>
              <a:rPr lang="en-US" sz="1500" dirty="0">
                <a:solidFill>
                  <a:schemeClr val="tx1">
                    <a:lumMod val="75000"/>
                    <a:lumOff val="25000"/>
                  </a:schemeClr>
                </a:solidFill>
              </a:rPr>
              <a:t>Director follows the requirements and advice provided by the relevant authorities involved with investigating (for example, in the case a prohibited notice was issued to the educator) and undertakes any required disciplinary actions in line with the services policy and procedures</a:t>
            </a:r>
          </a:p>
        </p:txBody>
      </p:sp>
    </p:spTree>
    <p:extLst>
      <p:ext uri="{BB962C8B-B14F-4D97-AF65-F5344CB8AC3E}">
        <p14:creationId xmlns:p14="http://schemas.microsoft.com/office/powerpoint/2010/main" val="239560804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17777"/>
          </a:xfrm>
        </p:spPr>
        <p:txBody>
          <a:bodyPr>
            <a:normAutofit/>
          </a:bodyPr>
          <a:lstStyle/>
          <a:p>
            <a:pPr algn="ctr"/>
            <a:r>
              <a:rPr lang="en-AU" dirty="0">
                <a:solidFill>
                  <a:schemeClr val="accent1"/>
                </a:solidFill>
              </a:rPr>
              <a:t>What is abuse ?</a:t>
            </a:r>
          </a:p>
        </p:txBody>
      </p:sp>
      <p:sp>
        <p:nvSpPr>
          <p:cNvPr id="3" name="Content Placeholder 2"/>
          <p:cNvSpPr>
            <a:spLocks noGrp="1"/>
          </p:cNvSpPr>
          <p:nvPr>
            <p:ph idx="1"/>
          </p:nvPr>
        </p:nvSpPr>
        <p:spPr>
          <a:xfrm>
            <a:off x="1141412" y="1267326"/>
            <a:ext cx="9905999" cy="5277853"/>
          </a:xfrm>
        </p:spPr>
        <p:txBody>
          <a:bodyPr>
            <a:normAutofit fontScale="70000" lnSpcReduction="20000"/>
          </a:bodyPr>
          <a:lstStyle/>
          <a:p>
            <a:endParaRPr lang="en-AU" dirty="0"/>
          </a:p>
          <a:p>
            <a:pPr marL="0" indent="0">
              <a:buNone/>
            </a:pPr>
            <a:r>
              <a:rPr lang="en-AU" sz="2800" b="1" dirty="0"/>
              <a:t>There are different forms of child abuse. These include neglect, physical and emotional abuse.</a:t>
            </a:r>
          </a:p>
          <a:p>
            <a:r>
              <a:rPr lang="en-AU" sz="3100" dirty="0"/>
              <a:t>NEGLECT – child neglect is the continual failure by a parent or caregiver to provide a child with the basic things needed for his or her proper growth and development, such as food, clothing, shelter, medical and dental care and adequate supervision.</a:t>
            </a:r>
          </a:p>
          <a:p>
            <a:pPr marL="0" indent="0">
              <a:buNone/>
            </a:pPr>
            <a:r>
              <a:rPr lang="en-AU" sz="3100" dirty="0"/>
              <a:t> </a:t>
            </a:r>
          </a:p>
          <a:p>
            <a:r>
              <a:rPr lang="en-AU" sz="3100" dirty="0"/>
              <a:t>SEXUAL ABUSE – Sexual abuse is when someone involves a child or young person in a sexual activity by using their power over them or taking advantage of their trust.</a:t>
            </a:r>
          </a:p>
          <a:p>
            <a:pPr marL="0" indent="0">
              <a:buNone/>
            </a:pPr>
            <a:endParaRPr lang="en-AU" sz="3100" dirty="0"/>
          </a:p>
          <a:p>
            <a:pPr marL="0" indent="0">
              <a:buNone/>
            </a:pPr>
            <a:r>
              <a:rPr lang="en-AU" sz="3100" dirty="0"/>
              <a:t>Often children or young people are bribed or threatened physically and psychologically to make them participate in the activity. Sexual abuse is a crime. </a:t>
            </a:r>
          </a:p>
          <a:p>
            <a:pPr marL="0" indent="0">
              <a:buNone/>
            </a:pPr>
            <a:endParaRPr lang="en-AU" dirty="0"/>
          </a:p>
        </p:txBody>
      </p:sp>
    </p:spTree>
    <p:extLst>
      <p:ext uri="{BB962C8B-B14F-4D97-AF65-F5344CB8AC3E}">
        <p14:creationId xmlns:p14="http://schemas.microsoft.com/office/powerpoint/2010/main" val="127328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53082"/>
          </a:xfrm>
        </p:spPr>
        <p:txBody>
          <a:bodyPr/>
          <a:lstStyle/>
          <a:p>
            <a:pPr algn="ctr"/>
            <a:r>
              <a:rPr lang="en-AU" dirty="0"/>
              <a:t>TRAFFIC LIGHT MODEL </a:t>
            </a:r>
          </a:p>
        </p:txBody>
      </p:sp>
      <p:sp>
        <p:nvSpPr>
          <p:cNvPr id="3" name="Content Placeholder 2"/>
          <p:cNvSpPr>
            <a:spLocks noGrp="1"/>
          </p:cNvSpPr>
          <p:nvPr>
            <p:ph idx="1"/>
          </p:nvPr>
        </p:nvSpPr>
        <p:spPr>
          <a:xfrm>
            <a:off x="1057437" y="1371599"/>
            <a:ext cx="9905999" cy="4954555"/>
          </a:xfrm>
        </p:spPr>
        <p:txBody>
          <a:bodyPr>
            <a:normAutofit lnSpcReduction="10000"/>
          </a:bodyPr>
          <a:lstStyle/>
          <a:p>
            <a:r>
              <a:rPr lang="en-AU" sz="2400" dirty="0">
                <a:solidFill>
                  <a:srgbClr val="FF0000"/>
                </a:solidFill>
              </a:rPr>
              <a:t>Sexual behaviour outside the norm – behaviour that is excessive, secretive, compulsive, coercive or degrading. </a:t>
            </a:r>
            <a:r>
              <a:rPr lang="en-AU" sz="2400" dirty="0"/>
              <a:t>Requires immediate intervention and action </a:t>
            </a:r>
          </a:p>
          <a:p>
            <a:endParaRPr lang="en-AU" sz="2400" dirty="0">
              <a:solidFill>
                <a:srgbClr val="FFC000"/>
              </a:solidFill>
            </a:endParaRPr>
          </a:p>
          <a:p>
            <a:r>
              <a:rPr lang="en-AU" sz="2400" dirty="0">
                <a:solidFill>
                  <a:srgbClr val="FFC000"/>
                </a:solidFill>
              </a:rPr>
              <a:t>Sexual behaviours that are outside the norm in terms of persistence, frequency or disparity in age/development. </a:t>
            </a:r>
            <a:r>
              <a:rPr lang="en-AU" sz="2400" dirty="0"/>
              <a:t>Gather more information to assess the most appropriate action </a:t>
            </a:r>
          </a:p>
          <a:p>
            <a:endParaRPr lang="en-AU" sz="2400" dirty="0">
              <a:solidFill>
                <a:schemeClr val="accent1">
                  <a:lumMod val="50000"/>
                </a:schemeClr>
              </a:solidFill>
            </a:endParaRPr>
          </a:p>
          <a:p>
            <a:r>
              <a:rPr lang="en-AU" sz="2400" dirty="0">
                <a:solidFill>
                  <a:schemeClr val="accent1">
                    <a:lumMod val="50000"/>
                  </a:schemeClr>
                </a:solidFill>
              </a:rPr>
              <a:t>Sexual behaviours that are considered normal, healthy spontaneous, curios, light hearted, easily distracted, experimental.</a:t>
            </a:r>
            <a:r>
              <a:rPr lang="en-AU" sz="2400" dirty="0">
                <a:solidFill>
                  <a:srgbClr val="00B050"/>
                </a:solidFill>
              </a:rPr>
              <a:t>  </a:t>
            </a:r>
            <a:r>
              <a:rPr lang="en-AU" sz="2400" dirty="0"/>
              <a:t>Offer opportunities to give child/adolescent positive feedback and information </a:t>
            </a:r>
            <a:endParaRPr lang="en-AU" sz="2400" dirty="0">
              <a:solidFill>
                <a:srgbClr val="00B050"/>
              </a:solidFill>
            </a:endParaRPr>
          </a:p>
          <a:p>
            <a:endParaRPr lang="en-AU" dirty="0"/>
          </a:p>
        </p:txBody>
      </p:sp>
    </p:spTree>
    <p:extLst>
      <p:ext uri="{BB962C8B-B14F-4D97-AF65-F5344CB8AC3E}">
        <p14:creationId xmlns:p14="http://schemas.microsoft.com/office/powerpoint/2010/main" val="48698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65F8A9-9499-4A44-BDAD-F706130F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8132C2D-AFE4-478D-A86B-81059C205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BFD52-DD96-4666-8D77-C636870FD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92813" y="3101093"/>
            <a:ext cx="2454052" cy="3029344"/>
          </a:xfrm>
        </p:spPr>
        <p:txBody>
          <a:bodyPr>
            <a:normAutofit/>
          </a:bodyPr>
          <a:lstStyle/>
          <a:p>
            <a:r>
              <a:rPr lang="en-AU" sz="2700">
                <a:solidFill>
                  <a:schemeClr val="bg1"/>
                </a:solidFill>
              </a:rPr>
              <a:t>GROOMING</a:t>
            </a:r>
          </a:p>
        </p:txBody>
      </p:sp>
      <p:sp>
        <p:nvSpPr>
          <p:cNvPr id="15" name="Freeform: Shape 14">
            <a:extLst>
              <a:ext uri="{FF2B5EF4-FFF2-40B4-BE49-F238E27FC236}">
                <a16:creationId xmlns:a16="http://schemas.microsoft.com/office/drawing/2014/main" id="{1941746C-2C12-4564-8342-A3055D836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C5F3A65B-BE29-4294-8F88-2C12FA345240}"/>
              </a:ext>
            </a:extLst>
          </p:cNvPr>
          <p:cNvGraphicFramePr>
            <a:graphicFrameLocks noGrp="1"/>
          </p:cNvGraphicFramePr>
          <p:nvPr>
            <p:ph idx="1"/>
            <p:extLst>
              <p:ext uri="{D42A27DB-BD31-4B8C-83A1-F6EECF244321}">
                <p14:modId xmlns:p14="http://schemas.microsoft.com/office/powerpoint/2010/main" val="2399183609"/>
              </p:ext>
            </p:extLst>
          </p:nvPr>
        </p:nvGraphicFramePr>
        <p:xfrm>
          <a:off x="6164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1817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B16E-C7B6-40A7-A39F-9404DEFBF213}"/>
              </a:ext>
            </a:extLst>
          </p:cNvPr>
          <p:cNvSpPr>
            <a:spLocks noGrp="1"/>
          </p:cNvSpPr>
          <p:nvPr>
            <p:ph type="title"/>
          </p:nvPr>
        </p:nvSpPr>
        <p:spPr>
          <a:xfrm>
            <a:off x="2592925" y="624110"/>
            <a:ext cx="3405203" cy="508404"/>
          </a:xfrm>
        </p:spPr>
        <p:txBody>
          <a:bodyPr>
            <a:normAutofit/>
          </a:bodyPr>
          <a:lstStyle/>
          <a:p>
            <a:r>
              <a:rPr lang="en-AU" sz="1800" dirty="0"/>
              <a:t>Tell a friend – Part 1</a:t>
            </a:r>
          </a:p>
        </p:txBody>
      </p:sp>
      <p:pic>
        <p:nvPicPr>
          <p:cNvPr id="3" name="Online Media 2" title="Tell a friend">
            <a:hlinkClick r:id="" action="ppaction://media"/>
            <a:extLst>
              <a:ext uri="{FF2B5EF4-FFF2-40B4-BE49-F238E27FC236}">
                <a16:creationId xmlns:a16="http://schemas.microsoft.com/office/drawing/2014/main" id="{6010B4F2-AA9B-468E-AEEC-95BF28F76953}"/>
              </a:ext>
            </a:extLst>
          </p:cNvPr>
          <p:cNvPicPr>
            <a:picLocks noRot="1" noChangeAspect="1"/>
          </p:cNvPicPr>
          <p:nvPr>
            <a:videoFile r:link="rId1"/>
          </p:nvPr>
        </p:nvPicPr>
        <p:blipFill>
          <a:blip r:embed="rId3"/>
          <a:stretch>
            <a:fillRect/>
          </a:stretch>
        </p:blipFill>
        <p:spPr>
          <a:xfrm>
            <a:off x="2168434" y="1348740"/>
            <a:ext cx="8346683" cy="4695009"/>
          </a:xfrm>
          <a:prstGeom prst="rect">
            <a:avLst/>
          </a:prstGeom>
        </p:spPr>
      </p:pic>
    </p:spTree>
    <p:extLst>
      <p:ext uri="{BB962C8B-B14F-4D97-AF65-F5344CB8AC3E}">
        <p14:creationId xmlns:p14="http://schemas.microsoft.com/office/powerpoint/2010/main" val="122655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22453"/>
          </a:xfrm>
        </p:spPr>
        <p:txBody>
          <a:bodyPr>
            <a:normAutofit fontScale="90000"/>
          </a:bodyPr>
          <a:lstStyle/>
          <a:p>
            <a:pPr algn="ctr"/>
            <a:r>
              <a:rPr lang="en-AU" dirty="0"/>
              <a:t>CHILDREN’S Sexual development </a:t>
            </a:r>
          </a:p>
        </p:txBody>
      </p:sp>
      <p:sp>
        <p:nvSpPr>
          <p:cNvPr id="3" name="Content Placeholder 2"/>
          <p:cNvSpPr>
            <a:spLocks noGrp="1"/>
          </p:cNvSpPr>
          <p:nvPr>
            <p:ph idx="1"/>
          </p:nvPr>
        </p:nvSpPr>
        <p:spPr>
          <a:xfrm>
            <a:off x="1141412" y="1156996"/>
            <a:ext cx="9905999" cy="5290457"/>
          </a:xfrm>
        </p:spPr>
        <p:txBody>
          <a:bodyPr/>
          <a:lstStyle/>
          <a:p>
            <a:pPr marL="0" indent="0">
              <a:buNone/>
            </a:pPr>
            <a:r>
              <a:rPr lang="en-AU" sz="2800" dirty="0">
                <a:solidFill>
                  <a:schemeClr val="accent2">
                    <a:lumMod val="60000"/>
                    <a:lumOff val="40000"/>
                  </a:schemeClr>
                </a:solidFill>
              </a:rPr>
              <a:t>Questions to consider when responding to sexual behaviours:</a:t>
            </a:r>
          </a:p>
          <a:p>
            <a:r>
              <a:rPr lang="en-AU" sz="3200" dirty="0"/>
              <a:t>Is the behaviour age appropriate or concerning ?</a:t>
            </a:r>
          </a:p>
          <a:p>
            <a:r>
              <a:rPr lang="en-AU" sz="3200" dirty="0"/>
              <a:t>What is the context of the behaviour ?</a:t>
            </a:r>
          </a:p>
          <a:p>
            <a:r>
              <a:rPr lang="en-AU" sz="3200" dirty="0"/>
              <a:t>What is the age difference and relationship between children?</a:t>
            </a:r>
          </a:p>
          <a:p>
            <a:r>
              <a:rPr lang="en-AU" sz="3200" dirty="0"/>
              <a:t>What is the vulnerability of the child? (age, cognitive ability, socio-economic status etc.)</a:t>
            </a:r>
          </a:p>
          <a:p>
            <a:pPr marL="0" indent="0">
              <a:buNone/>
            </a:pPr>
            <a:endParaRPr lang="en-AU" dirty="0"/>
          </a:p>
        </p:txBody>
      </p:sp>
    </p:spTree>
    <p:extLst>
      <p:ext uri="{BB962C8B-B14F-4D97-AF65-F5344CB8AC3E}">
        <p14:creationId xmlns:p14="http://schemas.microsoft.com/office/powerpoint/2010/main" val="2491902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73612"/>
            <a:ext cx="9905998" cy="1274451"/>
          </a:xfrm>
        </p:spPr>
        <p:txBody>
          <a:bodyPr/>
          <a:lstStyle/>
          <a:p>
            <a:pPr algn="ctr"/>
            <a:r>
              <a:rPr lang="en-AU"/>
              <a:t>What is abuse?</a:t>
            </a:r>
            <a:endParaRPr lang="en-AU" dirty="0"/>
          </a:p>
        </p:txBody>
      </p:sp>
      <p:sp>
        <p:nvSpPr>
          <p:cNvPr id="3" name="Content Placeholder 2"/>
          <p:cNvSpPr>
            <a:spLocks noGrp="1"/>
          </p:cNvSpPr>
          <p:nvPr>
            <p:ph idx="1"/>
          </p:nvPr>
        </p:nvSpPr>
        <p:spPr>
          <a:xfrm>
            <a:off x="1141412" y="1203158"/>
            <a:ext cx="9905999" cy="4588043"/>
          </a:xfrm>
        </p:spPr>
        <p:txBody>
          <a:bodyPr>
            <a:normAutofit/>
          </a:bodyPr>
          <a:lstStyle/>
          <a:p>
            <a:r>
              <a:rPr lang="en-AU" sz="2400"/>
              <a:t>PHYSICAL ABUSE – Physical abuse is s a non-accidental injury or pattern of injuries to a child or young person caused by a parent, caregiver or any other person.</a:t>
            </a:r>
          </a:p>
          <a:p>
            <a:endParaRPr lang="en-AU" sz="2400"/>
          </a:p>
          <a:p>
            <a:r>
              <a:rPr lang="en-AU" sz="2400"/>
              <a:t>It includes but it is not limited to injuries which are caused by excessive discipline, sever beatings or shakings, cigarette burns, attempted strangulation and female genital mutilation.</a:t>
            </a:r>
          </a:p>
          <a:p>
            <a:pPr marL="0" indent="0">
              <a:buNone/>
            </a:pPr>
            <a:r>
              <a:rPr lang="en-AU" sz="2400"/>
              <a:t> </a:t>
            </a:r>
          </a:p>
          <a:p>
            <a:r>
              <a:rPr lang="en-AU" sz="2400"/>
              <a:t>Injuries include bruising, lacerations or welts, burns, fractures or dislocation of joints. </a:t>
            </a:r>
            <a:endParaRPr lang="en-AU" sz="2400" dirty="0"/>
          </a:p>
        </p:txBody>
      </p:sp>
    </p:spTree>
    <p:extLst>
      <p:ext uri="{BB962C8B-B14F-4D97-AF65-F5344CB8AC3E}">
        <p14:creationId xmlns:p14="http://schemas.microsoft.com/office/powerpoint/2010/main" val="3750441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77671"/>
          </a:xfrm>
        </p:spPr>
        <p:txBody>
          <a:bodyPr/>
          <a:lstStyle/>
          <a:p>
            <a:pPr algn="ctr"/>
            <a:r>
              <a:rPr lang="en-AU" dirty="0">
                <a:solidFill>
                  <a:schemeClr val="accent1"/>
                </a:solidFill>
              </a:rPr>
              <a:t>What is abuse?</a:t>
            </a:r>
          </a:p>
        </p:txBody>
      </p:sp>
      <p:sp>
        <p:nvSpPr>
          <p:cNvPr id="3" name="Content Placeholder 2"/>
          <p:cNvSpPr>
            <a:spLocks noGrp="1"/>
          </p:cNvSpPr>
          <p:nvPr>
            <p:ph idx="1"/>
          </p:nvPr>
        </p:nvSpPr>
        <p:spPr>
          <a:xfrm>
            <a:off x="1141413" y="1371600"/>
            <a:ext cx="9905999" cy="5045242"/>
          </a:xfrm>
        </p:spPr>
        <p:txBody>
          <a:bodyPr>
            <a:normAutofit lnSpcReduction="10000"/>
          </a:bodyPr>
          <a:lstStyle/>
          <a:p>
            <a:r>
              <a:rPr lang="en-AU" sz="2400" dirty="0"/>
              <a:t>EMOTIONAL ABUSE OR PSYCHOLOGICAL HARM – Serious psychological harm can occur where the behaviour of their parent or caregiver damages the confidence and self esteem of the child or young person, resulting in serious emotional disturbance or psychological trauma. </a:t>
            </a:r>
          </a:p>
          <a:p>
            <a:r>
              <a:rPr lang="en-AU" sz="2400" dirty="0"/>
              <a:t>Although it is possible for “one-off” incidents to cause serious harm, in general it is the frequency, persistence and duration of the parental or carer behaviour that is instrumental in defining the consequences for the child or young person. </a:t>
            </a:r>
          </a:p>
          <a:p>
            <a:r>
              <a:rPr lang="en-AU" sz="2400" dirty="0"/>
              <a:t>This can include a range of behaviours such as excessive criticism, withholding affection, exposure to domestic violence, intimidation or threatening behaviour</a:t>
            </a:r>
            <a:r>
              <a:rPr lang="en-AU" dirty="0"/>
              <a:t>. </a:t>
            </a:r>
          </a:p>
          <a:p>
            <a:pPr marL="0" indent="0">
              <a:buNone/>
            </a:pPr>
            <a:r>
              <a:rPr lang="en-AU" dirty="0"/>
              <a:t> </a:t>
            </a:r>
          </a:p>
        </p:txBody>
      </p:sp>
    </p:spTree>
    <p:extLst>
      <p:ext uri="{BB962C8B-B14F-4D97-AF65-F5344CB8AC3E}">
        <p14:creationId xmlns:p14="http://schemas.microsoft.com/office/powerpoint/2010/main" val="2973714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3062" y="624110"/>
            <a:ext cx="8131550" cy="865056"/>
          </a:xfrm>
        </p:spPr>
        <p:txBody>
          <a:bodyPr>
            <a:normAutofit/>
          </a:bodyPr>
          <a:lstStyle/>
          <a:p>
            <a:pPr algn="ctr"/>
            <a:r>
              <a:rPr lang="en-AU" sz="4000" dirty="0"/>
              <a:t>Possible signs of abuse</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1"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2"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43"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3373062" y="1489166"/>
            <a:ext cx="8131550" cy="5082436"/>
          </a:xfrm>
        </p:spPr>
        <p:txBody>
          <a:bodyPr>
            <a:normAutofit/>
          </a:bodyPr>
          <a:lstStyle/>
          <a:p>
            <a:pPr marL="0" indent="0">
              <a:buNone/>
            </a:pPr>
            <a:endParaRPr lang="en-AU" dirty="0"/>
          </a:p>
          <a:p>
            <a:pPr marL="0" indent="0">
              <a:buNone/>
            </a:pPr>
            <a:r>
              <a:rPr lang="en-AU" sz="2400" b="1" dirty="0">
                <a:solidFill>
                  <a:schemeClr val="accent1"/>
                </a:solidFill>
              </a:rPr>
              <a:t>HOW DO I KNOW IF A CHILD OR YOUNG PERSON IS BEING ABUSED?</a:t>
            </a:r>
          </a:p>
          <a:p>
            <a:pPr marL="0" indent="0">
              <a:buNone/>
            </a:pPr>
            <a:endParaRPr lang="en-AU" dirty="0"/>
          </a:p>
          <a:p>
            <a:r>
              <a:rPr lang="en-AU" dirty="0"/>
              <a:t>There are common physical and behavioural signs that may indicate abuse or neglect.  The presence of one of these signs does not necessarily mean abuse or neglect. Other things need to be considered, such as the circumstances of the child, young person or family. </a:t>
            </a:r>
          </a:p>
          <a:p>
            <a:pPr marL="0" indent="0">
              <a:buNone/>
            </a:pPr>
            <a:endParaRPr lang="en-AU" dirty="0"/>
          </a:p>
          <a:p>
            <a:r>
              <a:rPr lang="en-AU" dirty="0"/>
              <a:t>When considering if a child or young person has been abused or neglected, or is at risk of this, it is important to keep in mind the life circumstances of the child, young person and their family. </a:t>
            </a:r>
          </a:p>
          <a:p>
            <a:pPr marL="0" indent="0">
              <a:buNone/>
            </a:pPr>
            <a:endParaRPr lang="en-AU" dirty="0"/>
          </a:p>
        </p:txBody>
      </p:sp>
    </p:spTree>
    <p:extLst>
      <p:ext uri="{BB962C8B-B14F-4D97-AF65-F5344CB8AC3E}">
        <p14:creationId xmlns:p14="http://schemas.microsoft.com/office/powerpoint/2010/main" val="2491334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2E6F07-0317-466E-995D-572DE1326D78}"/>
              </a:ext>
            </a:extLst>
          </p:cNvPr>
          <p:cNvSpPr txBox="1"/>
          <p:nvPr/>
        </p:nvSpPr>
        <p:spPr>
          <a:xfrm>
            <a:off x="2281807" y="411061"/>
            <a:ext cx="1853966" cy="369332"/>
          </a:xfrm>
          <a:prstGeom prst="rect">
            <a:avLst/>
          </a:prstGeom>
          <a:noFill/>
        </p:spPr>
        <p:txBody>
          <a:bodyPr wrap="square" rtlCol="0">
            <a:spAutoFit/>
          </a:bodyPr>
          <a:lstStyle/>
          <a:p>
            <a:r>
              <a:rPr lang="en-AU" dirty="0"/>
              <a:t>Pam’s Story</a:t>
            </a:r>
          </a:p>
        </p:txBody>
      </p:sp>
      <p:pic>
        <p:nvPicPr>
          <p:cNvPr id="2" name="Online Media 1" title="Pam's story">
            <a:hlinkClick r:id="" action="ppaction://media"/>
            <a:extLst>
              <a:ext uri="{FF2B5EF4-FFF2-40B4-BE49-F238E27FC236}">
                <a16:creationId xmlns:a16="http://schemas.microsoft.com/office/drawing/2014/main" id="{66A946BD-F491-4F50-BC81-94E3B22C3298}"/>
              </a:ext>
            </a:extLst>
          </p:cNvPr>
          <p:cNvPicPr>
            <a:picLocks noRot="1" noChangeAspect="1"/>
          </p:cNvPicPr>
          <p:nvPr>
            <a:videoFile r:link="rId1"/>
          </p:nvPr>
        </p:nvPicPr>
        <p:blipFill>
          <a:blip r:embed="rId3"/>
          <a:stretch>
            <a:fillRect/>
          </a:stretch>
        </p:blipFill>
        <p:spPr>
          <a:xfrm>
            <a:off x="1924594" y="1479369"/>
            <a:ext cx="9144000" cy="5143500"/>
          </a:xfrm>
          <a:prstGeom prst="rect">
            <a:avLst/>
          </a:prstGeom>
        </p:spPr>
      </p:pic>
    </p:spTree>
    <p:extLst>
      <p:ext uri="{BB962C8B-B14F-4D97-AF65-F5344CB8AC3E}">
        <p14:creationId xmlns:p14="http://schemas.microsoft.com/office/powerpoint/2010/main" val="415744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What is child protection ?</a:t>
            </a:r>
          </a:p>
        </p:txBody>
      </p:sp>
      <p:sp>
        <p:nvSpPr>
          <p:cNvPr id="3" name="Content Placeholder 2"/>
          <p:cNvSpPr>
            <a:spLocks noGrp="1"/>
          </p:cNvSpPr>
          <p:nvPr>
            <p:ph idx="1"/>
          </p:nvPr>
        </p:nvSpPr>
        <p:spPr>
          <a:xfrm>
            <a:off x="2589212" y="1392572"/>
            <a:ext cx="8915400" cy="4941116"/>
          </a:xfrm>
        </p:spPr>
        <p:txBody>
          <a:bodyPr>
            <a:noAutofit/>
          </a:bodyPr>
          <a:lstStyle/>
          <a:p>
            <a:endParaRPr lang="en-AU" sz="2800" dirty="0"/>
          </a:p>
          <a:p>
            <a:r>
              <a:rPr lang="en-AU" sz="2800" dirty="0"/>
              <a:t>Child protection is a form of strategies to assist in keeping our children safe. In this industry we are called mandatory Reporters, this means if we suspect any type of abuse we may by law need to report to authorities. </a:t>
            </a:r>
          </a:p>
          <a:p>
            <a:r>
              <a:rPr lang="en-AU" sz="2800" dirty="0"/>
              <a:t>Child protection is protecting children from different types of abuse which include-: Neglect, Sexual abuse, Physical abuse, Emotional abuse or Psychological harm. </a:t>
            </a:r>
          </a:p>
        </p:txBody>
      </p:sp>
    </p:spTree>
    <p:extLst>
      <p:ext uri="{BB962C8B-B14F-4D97-AF65-F5344CB8AC3E}">
        <p14:creationId xmlns:p14="http://schemas.microsoft.com/office/powerpoint/2010/main" val="3788646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BEABA-EE59-4500-A852-EE99E754514A}"/>
              </a:ext>
            </a:extLst>
          </p:cNvPr>
          <p:cNvSpPr>
            <a:spLocks noGrp="1"/>
          </p:cNvSpPr>
          <p:nvPr>
            <p:ph type="title"/>
          </p:nvPr>
        </p:nvSpPr>
        <p:spPr>
          <a:xfrm>
            <a:off x="2592925" y="217714"/>
            <a:ext cx="8911687" cy="435429"/>
          </a:xfrm>
        </p:spPr>
        <p:txBody>
          <a:bodyPr>
            <a:noAutofit/>
          </a:bodyPr>
          <a:lstStyle/>
          <a:p>
            <a:r>
              <a:rPr lang="en-AU" sz="2400" dirty="0"/>
              <a:t>Case study – Sarah </a:t>
            </a:r>
          </a:p>
        </p:txBody>
      </p:sp>
      <p:sp>
        <p:nvSpPr>
          <p:cNvPr id="3" name="Content Placeholder 2">
            <a:extLst>
              <a:ext uri="{FF2B5EF4-FFF2-40B4-BE49-F238E27FC236}">
                <a16:creationId xmlns:a16="http://schemas.microsoft.com/office/drawing/2014/main" id="{80CFFD6C-2D39-45FA-8361-F2DFD3947EA4}"/>
              </a:ext>
            </a:extLst>
          </p:cNvPr>
          <p:cNvSpPr>
            <a:spLocks noGrp="1"/>
          </p:cNvSpPr>
          <p:nvPr>
            <p:ph idx="1"/>
          </p:nvPr>
        </p:nvSpPr>
        <p:spPr>
          <a:xfrm>
            <a:off x="1384663" y="653143"/>
            <a:ext cx="10546080" cy="6113417"/>
          </a:xfrm>
        </p:spPr>
        <p:txBody>
          <a:bodyPr>
            <a:normAutofit/>
          </a:bodyPr>
          <a:lstStyle/>
          <a:p>
            <a:pPr marL="0" indent="0">
              <a:buNone/>
            </a:pPr>
            <a:r>
              <a:rPr lang="en-AU" i="1" dirty="0"/>
              <a:t>Sarah (educator) witnesses a staff member (educator) pull a child by the arm at the service but feels too scared to report it in fear of possible retaliation by the accused staff member. </a:t>
            </a:r>
          </a:p>
          <a:p>
            <a:pPr marL="0" indent="0">
              <a:buNone/>
            </a:pPr>
            <a:r>
              <a:rPr lang="en-AU" dirty="0"/>
              <a:t>The accused staff member is a friend of the Centre Director (who is the nominated supervisor and responsible person at the service when the incident has occurred), and Sarah is concerned that the Centre Director might not take her reports seriously in order to protect the reputation of the service and the accused staff member</a:t>
            </a:r>
          </a:p>
          <a:p>
            <a:pPr marL="0" indent="0">
              <a:buNone/>
            </a:pPr>
            <a:r>
              <a:rPr lang="en-AU" i="1" dirty="0"/>
              <a:t>As a first step, Sarah comforts the child and ensures the child's immediate physical safety and wellbeing within the service. Sarah then documents what she witnessed in an incident report. </a:t>
            </a:r>
          </a:p>
          <a:p>
            <a:pPr marL="0" indent="0">
              <a:buNone/>
            </a:pPr>
            <a:r>
              <a:rPr lang="en-AU" i="1" dirty="0"/>
              <a:t>However, Sarah is still not sure who to talk to about what she has seen. She reviews the services policies, including the “Providing a child safe environment” policy, “complaints handling” policy and any other related policies and procedures, to understand who she can talk to in her organisation and how to report the incident. </a:t>
            </a:r>
          </a:p>
          <a:p>
            <a:pPr marL="0" indent="0">
              <a:buNone/>
            </a:pPr>
            <a:r>
              <a:rPr lang="en-AU" i="1" dirty="0"/>
              <a:t> Sarah follows the services policies and reports the incident to the centre Director, and provides the Centre Director with a copy of the incident report. The centre Director informs the child’s family about the incident that has occurred. </a:t>
            </a:r>
          </a:p>
          <a:p>
            <a:pPr marL="0" indent="0">
              <a:buNone/>
            </a:pPr>
            <a:r>
              <a:rPr lang="en-AU" i="1" dirty="0"/>
              <a:t>Later on, when Sarah asks for an update from her centre Director on any reports that have been made, the Centre Director responds saying that a report isn’t required in this situation.</a:t>
            </a:r>
          </a:p>
          <a:p>
            <a:pPr marL="0" indent="0">
              <a:buNone/>
            </a:pPr>
            <a:r>
              <a:rPr lang="en-AU" i="1" dirty="0"/>
              <a:t>Centre knows the centre Directors response is not quite right. What should she do?</a:t>
            </a:r>
          </a:p>
          <a:p>
            <a:pPr marL="0" indent="0">
              <a:buNone/>
            </a:pPr>
            <a:r>
              <a:rPr lang="en-AU" sz="1100" b="1" i="1" dirty="0"/>
              <a:t>Implementing the child Safe standards. A guide for early childhood education and outside hours care services</a:t>
            </a:r>
          </a:p>
        </p:txBody>
      </p:sp>
    </p:spTree>
    <p:extLst>
      <p:ext uri="{BB962C8B-B14F-4D97-AF65-F5344CB8AC3E}">
        <p14:creationId xmlns:p14="http://schemas.microsoft.com/office/powerpoint/2010/main" val="37555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CDAD-256D-4197-BF3D-18FC20B6560D}"/>
              </a:ext>
            </a:extLst>
          </p:cNvPr>
          <p:cNvSpPr>
            <a:spLocks noGrp="1"/>
          </p:cNvSpPr>
          <p:nvPr>
            <p:ph type="title"/>
          </p:nvPr>
        </p:nvSpPr>
        <p:spPr>
          <a:xfrm>
            <a:off x="2592925" y="624110"/>
            <a:ext cx="8911687" cy="534130"/>
          </a:xfrm>
        </p:spPr>
        <p:txBody>
          <a:bodyPr>
            <a:normAutofit/>
          </a:bodyPr>
          <a:lstStyle/>
          <a:p>
            <a:pPr algn="ctr"/>
            <a:r>
              <a:rPr lang="en-AU" sz="2400" i="1" dirty="0"/>
              <a:t>Immediate actions:</a:t>
            </a:r>
          </a:p>
        </p:txBody>
      </p:sp>
      <p:sp>
        <p:nvSpPr>
          <p:cNvPr id="3" name="Content Placeholder 2">
            <a:extLst>
              <a:ext uri="{FF2B5EF4-FFF2-40B4-BE49-F238E27FC236}">
                <a16:creationId xmlns:a16="http://schemas.microsoft.com/office/drawing/2014/main" id="{31A9506B-E765-40F2-AC06-1B83BB5760A7}"/>
              </a:ext>
            </a:extLst>
          </p:cNvPr>
          <p:cNvSpPr>
            <a:spLocks noGrp="1"/>
          </p:cNvSpPr>
          <p:nvPr>
            <p:ph idx="1"/>
          </p:nvPr>
        </p:nvSpPr>
        <p:spPr>
          <a:xfrm>
            <a:off x="1567543" y="1097280"/>
            <a:ext cx="9937069" cy="5512526"/>
          </a:xfrm>
        </p:spPr>
        <p:txBody>
          <a:bodyPr>
            <a:normAutofit fontScale="92500" lnSpcReduction="10000"/>
          </a:bodyPr>
          <a:lstStyle/>
          <a:p>
            <a:endParaRPr lang="en-AU" dirty="0"/>
          </a:p>
          <a:p>
            <a:r>
              <a:rPr lang="en-AU" b="1" dirty="0"/>
              <a:t>Sarah</a:t>
            </a:r>
            <a:r>
              <a:rPr lang="en-AU" dirty="0"/>
              <a:t> knows that serious incidents need to be reported to the relevant authorities, so she follows the services policies and procedures and notifies the approved provider of the incident that has occurred</a:t>
            </a:r>
          </a:p>
          <a:p>
            <a:r>
              <a:rPr lang="en-AU" dirty="0"/>
              <a:t>The approved provider makes a report to the NSW Department of Education and the Reportable Conduct scheme (NSW Office of the Children's Guardian), and uses the mandatory Reporter Guide to get advice on next steps. Depending on the level of risk or harm that has occurred, the approved provider also notifies the NSW Police.</a:t>
            </a:r>
          </a:p>
          <a:p>
            <a:r>
              <a:rPr lang="en-AU" dirty="0"/>
              <a:t>The approved provider considers follow-up actions needed for both the Centre Director (who failed to report) and the accused staff member, such as suspending the staff member or placing them on alternate duties while the investigation takes place. </a:t>
            </a:r>
          </a:p>
          <a:p>
            <a:r>
              <a:rPr lang="en-AU" dirty="0"/>
              <a:t>The approved provider follows the service’s policies and procedures to undertake any necessary disciplinarian actions following the findings.</a:t>
            </a:r>
          </a:p>
          <a:p>
            <a:r>
              <a:rPr lang="en-AU" dirty="0"/>
              <a:t>The approved provider continues to liaise with the relevant authorities and follows their advise</a:t>
            </a:r>
          </a:p>
          <a:p>
            <a:r>
              <a:rPr lang="en-AU" dirty="0"/>
              <a:t>The approved provider offers the child and the child’s family ongoing support a</a:t>
            </a:r>
          </a:p>
          <a:p>
            <a:pPr marL="0" indent="0">
              <a:buNone/>
            </a:pPr>
            <a:endParaRPr lang="en-AU" dirty="0"/>
          </a:p>
          <a:p>
            <a:pPr marL="0" indent="0">
              <a:buNone/>
            </a:pPr>
            <a:r>
              <a:rPr lang="en-AU" sz="1100" b="1" dirty="0"/>
              <a:t>Implementing the Child Safe Standards. A guide for early childhood education and outside school hours care services </a:t>
            </a:r>
            <a:r>
              <a:rPr lang="en-AU" b="1" dirty="0"/>
              <a:t> </a:t>
            </a:r>
          </a:p>
        </p:txBody>
      </p:sp>
    </p:spTree>
    <p:extLst>
      <p:ext uri="{BB962C8B-B14F-4D97-AF65-F5344CB8AC3E}">
        <p14:creationId xmlns:p14="http://schemas.microsoft.com/office/powerpoint/2010/main" val="3364653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ECED-10BB-4169-986B-F7A979EB6A70}"/>
              </a:ext>
            </a:extLst>
          </p:cNvPr>
          <p:cNvSpPr>
            <a:spLocks noGrp="1"/>
          </p:cNvSpPr>
          <p:nvPr>
            <p:ph type="title"/>
          </p:nvPr>
        </p:nvSpPr>
        <p:spPr>
          <a:xfrm>
            <a:off x="2030863" y="442085"/>
            <a:ext cx="2331413" cy="768462"/>
          </a:xfrm>
        </p:spPr>
        <p:txBody>
          <a:bodyPr>
            <a:normAutofit/>
          </a:bodyPr>
          <a:lstStyle/>
          <a:p>
            <a:r>
              <a:rPr lang="en-AU" sz="1800" dirty="0"/>
              <a:t>Annie’s Story</a:t>
            </a:r>
          </a:p>
        </p:txBody>
      </p:sp>
      <p:pic>
        <p:nvPicPr>
          <p:cNvPr id="3" name="Online Media 2" title="Annie's story">
            <a:hlinkClick r:id="" action="ppaction://media"/>
            <a:extLst>
              <a:ext uri="{FF2B5EF4-FFF2-40B4-BE49-F238E27FC236}">
                <a16:creationId xmlns:a16="http://schemas.microsoft.com/office/drawing/2014/main" id="{DE809C17-87AE-443B-909B-58B005335ED8}"/>
              </a:ext>
            </a:extLst>
          </p:cNvPr>
          <p:cNvPicPr>
            <a:picLocks noRot="1" noChangeAspect="1"/>
          </p:cNvPicPr>
          <p:nvPr>
            <a:videoFile r:link="rId1"/>
          </p:nvPr>
        </p:nvPicPr>
        <p:blipFill>
          <a:blip r:embed="rId3"/>
          <a:stretch>
            <a:fillRect/>
          </a:stretch>
        </p:blipFill>
        <p:spPr>
          <a:xfrm>
            <a:off x="2403566" y="1340031"/>
            <a:ext cx="8532464" cy="4799511"/>
          </a:xfrm>
          <a:prstGeom prst="rect">
            <a:avLst/>
          </a:prstGeom>
        </p:spPr>
      </p:pic>
    </p:spTree>
    <p:extLst>
      <p:ext uri="{BB962C8B-B14F-4D97-AF65-F5344CB8AC3E}">
        <p14:creationId xmlns:p14="http://schemas.microsoft.com/office/powerpoint/2010/main" val="194583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9655"/>
            <a:ext cx="9905998" cy="1035806"/>
          </a:xfrm>
        </p:spPr>
        <p:txBody>
          <a:bodyPr>
            <a:normAutofit fontScale="90000"/>
          </a:bodyPr>
          <a:lstStyle/>
          <a:p>
            <a:r>
              <a:rPr lang="en-AU" dirty="0"/>
              <a:t>   What Information may need to be provided to </a:t>
            </a:r>
            <a:br>
              <a:rPr lang="en-AU" dirty="0"/>
            </a:br>
            <a:r>
              <a:rPr lang="en-AU" dirty="0"/>
              <a:t>                    the authorities ?</a:t>
            </a:r>
          </a:p>
        </p:txBody>
      </p:sp>
      <p:sp>
        <p:nvSpPr>
          <p:cNvPr id="3" name="Content Placeholder 2"/>
          <p:cNvSpPr>
            <a:spLocks noGrp="1"/>
          </p:cNvSpPr>
          <p:nvPr>
            <p:ph idx="1"/>
          </p:nvPr>
        </p:nvSpPr>
        <p:spPr>
          <a:xfrm>
            <a:off x="1141412" y="1251284"/>
            <a:ext cx="9905999" cy="5197642"/>
          </a:xfrm>
        </p:spPr>
        <p:txBody>
          <a:bodyPr>
            <a:normAutofit/>
          </a:bodyPr>
          <a:lstStyle/>
          <a:p>
            <a:r>
              <a:rPr lang="en-AU" sz="2200" dirty="0"/>
              <a:t>Age or dates of birth of all children involved</a:t>
            </a:r>
          </a:p>
          <a:p>
            <a:r>
              <a:rPr lang="en-AU" sz="2200" dirty="0"/>
              <a:t>Names of all children involved (including any other names by which the child is known, and if possible, correct spelling of names)</a:t>
            </a:r>
          </a:p>
          <a:p>
            <a:r>
              <a:rPr lang="en-AU" sz="2200" dirty="0"/>
              <a:t>If there was a domestic violence incident, where the children were at the time</a:t>
            </a:r>
          </a:p>
          <a:p>
            <a:r>
              <a:rPr lang="en-AU" sz="2200" dirty="0"/>
              <a:t>address of child, parents, previous addresses that are different to the parents</a:t>
            </a:r>
          </a:p>
          <a:p>
            <a:r>
              <a:rPr lang="en-AU" sz="2200" dirty="0"/>
              <a:t>Names of parents/partners or any other names they have used</a:t>
            </a:r>
          </a:p>
          <a:p>
            <a:r>
              <a:rPr lang="en-AU" sz="2200" dirty="0"/>
              <a:t>Name of the service</a:t>
            </a:r>
          </a:p>
          <a:p>
            <a:r>
              <a:rPr lang="en-AU" sz="2200" dirty="0"/>
              <a:t>Callers name, position, organisation, address, phone etc.</a:t>
            </a:r>
          </a:p>
          <a:p>
            <a:r>
              <a:rPr lang="en-AU" sz="2200" dirty="0"/>
              <a:t>Cultural, family, drug/alcohol/abuse/parenting issues/custody  orders etc.</a:t>
            </a:r>
          </a:p>
          <a:p>
            <a:pPr marL="0" indent="0">
              <a:buNone/>
            </a:pPr>
            <a:endParaRPr lang="en-AU" dirty="0"/>
          </a:p>
        </p:txBody>
      </p:sp>
    </p:spTree>
    <p:extLst>
      <p:ext uri="{BB962C8B-B14F-4D97-AF65-F5344CB8AC3E}">
        <p14:creationId xmlns:p14="http://schemas.microsoft.com/office/powerpoint/2010/main" val="1414967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6C18-3954-42B7-9214-B475E92843A2}"/>
              </a:ext>
            </a:extLst>
          </p:cNvPr>
          <p:cNvSpPr>
            <a:spLocks noGrp="1"/>
          </p:cNvSpPr>
          <p:nvPr>
            <p:ph type="title"/>
          </p:nvPr>
        </p:nvSpPr>
        <p:spPr>
          <a:xfrm>
            <a:off x="2592925" y="624110"/>
            <a:ext cx="1660293" cy="491626"/>
          </a:xfrm>
        </p:spPr>
        <p:txBody>
          <a:bodyPr>
            <a:normAutofit/>
          </a:bodyPr>
          <a:lstStyle/>
          <a:p>
            <a:r>
              <a:rPr lang="en-AU" sz="1800" dirty="0"/>
              <a:t>Help Line</a:t>
            </a:r>
          </a:p>
        </p:txBody>
      </p:sp>
      <p:pic>
        <p:nvPicPr>
          <p:cNvPr id="3" name="Online Media 2" title="Helpline">
            <a:hlinkClick r:id="" action="ppaction://media"/>
            <a:extLst>
              <a:ext uri="{FF2B5EF4-FFF2-40B4-BE49-F238E27FC236}">
                <a16:creationId xmlns:a16="http://schemas.microsoft.com/office/drawing/2014/main" id="{9B1D1F2A-6982-4B98-A6B4-E413F5D8DA65}"/>
              </a:ext>
            </a:extLst>
          </p:cNvPr>
          <p:cNvPicPr>
            <a:picLocks noRot="1" noChangeAspect="1"/>
          </p:cNvPicPr>
          <p:nvPr>
            <a:videoFile r:link="rId1"/>
          </p:nvPr>
        </p:nvPicPr>
        <p:blipFill>
          <a:blip r:embed="rId3"/>
          <a:stretch>
            <a:fillRect/>
          </a:stretch>
        </p:blipFill>
        <p:spPr>
          <a:xfrm>
            <a:off x="3048000" y="1714500"/>
            <a:ext cx="8034471" cy="4519390"/>
          </a:xfrm>
          <a:prstGeom prst="rect">
            <a:avLst/>
          </a:prstGeom>
        </p:spPr>
      </p:pic>
    </p:spTree>
    <p:extLst>
      <p:ext uri="{BB962C8B-B14F-4D97-AF65-F5344CB8AC3E}">
        <p14:creationId xmlns:p14="http://schemas.microsoft.com/office/powerpoint/2010/main" val="76023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B5B58-4173-4A6A-92DE-3B83DE3B8782}"/>
              </a:ext>
            </a:extLst>
          </p:cNvPr>
          <p:cNvSpPr>
            <a:spLocks noGrp="1"/>
          </p:cNvSpPr>
          <p:nvPr>
            <p:ph type="title"/>
          </p:nvPr>
        </p:nvSpPr>
        <p:spPr>
          <a:xfrm>
            <a:off x="2592926" y="624110"/>
            <a:ext cx="1358290" cy="617461"/>
          </a:xfrm>
        </p:spPr>
        <p:txBody>
          <a:bodyPr>
            <a:normAutofit/>
          </a:bodyPr>
          <a:lstStyle/>
          <a:p>
            <a:r>
              <a:rPr lang="en-AU" sz="1800" dirty="0" err="1"/>
              <a:t>Childstory</a:t>
            </a:r>
            <a:endParaRPr lang="en-AU" sz="1800" dirty="0"/>
          </a:p>
        </p:txBody>
      </p:sp>
      <p:pic>
        <p:nvPicPr>
          <p:cNvPr id="4" name="Online Media 3" title="Improved Mandatory Reporter Guide">
            <a:hlinkClick r:id="" action="ppaction://media"/>
            <a:extLst>
              <a:ext uri="{FF2B5EF4-FFF2-40B4-BE49-F238E27FC236}">
                <a16:creationId xmlns:a16="http://schemas.microsoft.com/office/drawing/2014/main" id="{8691D7BC-96C1-447B-8F9B-BC245B3E1A6A}"/>
              </a:ext>
            </a:extLst>
          </p:cNvPr>
          <p:cNvPicPr>
            <a:picLocks noRot="1" noChangeAspect="1"/>
          </p:cNvPicPr>
          <p:nvPr>
            <a:videoFile r:link="rId1"/>
          </p:nvPr>
        </p:nvPicPr>
        <p:blipFill>
          <a:blip r:embed="rId3"/>
          <a:stretch>
            <a:fillRect/>
          </a:stretch>
        </p:blipFill>
        <p:spPr>
          <a:xfrm>
            <a:off x="2130804" y="1198577"/>
            <a:ext cx="9158913" cy="5151889"/>
          </a:xfrm>
          <a:prstGeom prst="rect">
            <a:avLst/>
          </a:prstGeom>
        </p:spPr>
      </p:pic>
    </p:spTree>
    <p:extLst>
      <p:ext uri="{BB962C8B-B14F-4D97-AF65-F5344CB8AC3E}">
        <p14:creationId xmlns:p14="http://schemas.microsoft.com/office/powerpoint/2010/main" val="9682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B70F-DB3A-489D-98ED-2E289FED4B42}"/>
              </a:ext>
            </a:extLst>
          </p:cNvPr>
          <p:cNvSpPr>
            <a:spLocks noGrp="1"/>
          </p:cNvSpPr>
          <p:nvPr>
            <p:ph type="title"/>
          </p:nvPr>
        </p:nvSpPr>
        <p:spPr>
          <a:xfrm>
            <a:off x="2592924" y="624110"/>
            <a:ext cx="8911687" cy="1196301"/>
          </a:xfrm>
        </p:spPr>
        <p:txBody>
          <a:bodyPr>
            <a:normAutofit fontScale="90000"/>
          </a:bodyPr>
          <a:lstStyle/>
          <a:p>
            <a:r>
              <a:rPr lang="en-AU" dirty="0">
                <a:solidFill>
                  <a:schemeClr val="accent1"/>
                </a:solidFill>
              </a:rPr>
              <a:t>  Ways you should respond if a child                </a:t>
            </a:r>
            <a:br>
              <a:rPr lang="en-AU" dirty="0">
                <a:solidFill>
                  <a:schemeClr val="accent1"/>
                </a:solidFill>
              </a:rPr>
            </a:br>
            <a:r>
              <a:rPr lang="en-AU" dirty="0">
                <a:solidFill>
                  <a:schemeClr val="accent1"/>
                </a:solidFill>
              </a:rPr>
              <a:t>                   discloses abuse</a:t>
            </a:r>
            <a:br>
              <a:rPr lang="en-AU" dirty="0">
                <a:solidFill>
                  <a:schemeClr val="accent1"/>
                </a:solidFill>
              </a:rPr>
            </a:br>
            <a:br>
              <a:rPr lang="en-AU" dirty="0">
                <a:solidFill>
                  <a:schemeClr val="accent1"/>
                </a:solidFill>
              </a:rPr>
            </a:br>
            <a:br>
              <a:rPr lang="en-AU" dirty="0">
                <a:solidFill>
                  <a:schemeClr val="tx1"/>
                </a:solidFill>
              </a:rPr>
            </a:br>
            <a:br>
              <a:rPr lang="en-AU" dirty="0">
                <a:solidFill>
                  <a:schemeClr val="tx1"/>
                </a:solidFill>
              </a:rPr>
            </a:br>
            <a:br>
              <a:rPr lang="en-AU" dirty="0">
                <a:solidFill>
                  <a:schemeClr val="accent1"/>
                </a:solidFill>
              </a:rPr>
            </a:br>
            <a:br>
              <a:rPr lang="en-AU" dirty="0">
                <a:solidFill>
                  <a:schemeClr val="accent1"/>
                </a:solidFill>
              </a:rPr>
            </a:br>
            <a:br>
              <a:rPr lang="en-AU" dirty="0">
                <a:solidFill>
                  <a:schemeClr val="accent1"/>
                </a:solidFill>
              </a:rPr>
            </a:br>
            <a:br>
              <a:rPr lang="en-AU" dirty="0">
                <a:solidFill>
                  <a:schemeClr val="accent1"/>
                </a:solidFill>
              </a:rPr>
            </a:br>
            <a:r>
              <a:rPr lang="en-AU" dirty="0">
                <a:solidFill>
                  <a:schemeClr val="accent1"/>
                </a:solidFill>
              </a:rPr>
              <a:t> </a:t>
            </a:r>
            <a:br>
              <a:rPr lang="en-AU" dirty="0">
                <a:solidFill>
                  <a:schemeClr val="accent1"/>
                </a:solidFill>
              </a:rPr>
            </a:br>
            <a:endParaRPr lang="en-AU" dirty="0">
              <a:solidFill>
                <a:schemeClr val="accent1"/>
              </a:solidFill>
            </a:endParaRPr>
          </a:p>
        </p:txBody>
      </p:sp>
      <p:sp>
        <p:nvSpPr>
          <p:cNvPr id="3" name="Content Placeholder 2">
            <a:extLst>
              <a:ext uri="{FF2B5EF4-FFF2-40B4-BE49-F238E27FC236}">
                <a16:creationId xmlns:a16="http://schemas.microsoft.com/office/drawing/2014/main" id="{8B0A9DCD-5ACD-4A09-A8D3-5D711A1772D4}"/>
              </a:ext>
            </a:extLst>
          </p:cNvPr>
          <p:cNvSpPr txBox="1">
            <a:spLocks/>
          </p:cNvSpPr>
          <p:nvPr/>
        </p:nvSpPr>
        <p:spPr>
          <a:xfrm>
            <a:off x="1662157" y="1820411"/>
            <a:ext cx="9905999" cy="4689446"/>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AU" sz="3200" dirty="0">
                <a:solidFill>
                  <a:schemeClr val="tx1"/>
                </a:solidFill>
              </a:rPr>
              <a:t>React calmly</a:t>
            </a:r>
          </a:p>
          <a:p>
            <a:r>
              <a:rPr lang="en-AU" sz="3200" dirty="0">
                <a:solidFill>
                  <a:schemeClr val="tx1"/>
                </a:solidFill>
              </a:rPr>
              <a:t>Listen without judgement</a:t>
            </a:r>
          </a:p>
          <a:p>
            <a:r>
              <a:rPr lang="en-AU" sz="3200" dirty="0">
                <a:solidFill>
                  <a:schemeClr val="tx1"/>
                </a:solidFill>
              </a:rPr>
              <a:t>Don’t ask leading questions such as “ did your mother hit you with a belt”</a:t>
            </a:r>
          </a:p>
          <a:p>
            <a:r>
              <a:rPr lang="en-AU" sz="3200" dirty="0">
                <a:solidFill>
                  <a:schemeClr val="tx1"/>
                </a:solidFill>
              </a:rPr>
              <a:t>Reassure the child they have done the right thing – if applicable</a:t>
            </a:r>
          </a:p>
          <a:p>
            <a:r>
              <a:rPr lang="en-AU" sz="3200" dirty="0">
                <a:solidFill>
                  <a:schemeClr val="tx1"/>
                </a:solidFill>
              </a:rPr>
              <a:t>Provide comfort for the child</a:t>
            </a:r>
          </a:p>
          <a:p>
            <a:r>
              <a:rPr lang="en-AU" sz="3200" dirty="0">
                <a:solidFill>
                  <a:schemeClr val="tx1"/>
                </a:solidFill>
              </a:rPr>
              <a:t>Don’t confront the child</a:t>
            </a:r>
            <a:endParaRPr lang="en-AU" sz="3200" dirty="0"/>
          </a:p>
        </p:txBody>
      </p:sp>
    </p:spTree>
    <p:extLst>
      <p:ext uri="{BB962C8B-B14F-4D97-AF65-F5344CB8AC3E}">
        <p14:creationId xmlns:p14="http://schemas.microsoft.com/office/powerpoint/2010/main" val="2919764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2822"/>
            <a:ext cx="9905998" cy="1187116"/>
          </a:xfrm>
        </p:spPr>
        <p:txBody>
          <a:bodyPr>
            <a:normAutofit fontScale="90000"/>
          </a:bodyPr>
          <a:lstStyle/>
          <a:p>
            <a:r>
              <a:rPr lang="en-AU" dirty="0"/>
              <a:t>    How should information be recorded in a non- </a:t>
            </a:r>
            <a:br>
              <a:rPr lang="en-AU" dirty="0"/>
            </a:br>
            <a:r>
              <a:rPr lang="en-AU" dirty="0"/>
              <a:t>                    judgemental manner ?</a:t>
            </a:r>
          </a:p>
        </p:txBody>
      </p:sp>
      <p:sp>
        <p:nvSpPr>
          <p:cNvPr id="3" name="Content Placeholder 2"/>
          <p:cNvSpPr>
            <a:spLocks noGrp="1"/>
          </p:cNvSpPr>
          <p:nvPr>
            <p:ph idx="1"/>
          </p:nvPr>
        </p:nvSpPr>
        <p:spPr>
          <a:xfrm>
            <a:off x="1141412" y="1387642"/>
            <a:ext cx="9905999" cy="5045242"/>
          </a:xfrm>
        </p:spPr>
        <p:txBody>
          <a:bodyPr>
            <a:normAutofit fontScale="92500" lnSpcReduction="10000"/>
          </a:bodyPr>
          <a:lstStyle/>
          <a:p>
            <a:r>
              <a:rPr lang="en-AU" sz="2000" dirty="0"/>
              <a:t>as soon as possible in your own handwriting</a:t>
            </a:r>
          </a:p>
          <a:p>
            <a:r>
              <a:rPr lang="en-AU" sz="2000" dirty="0"/>
              <a:t>If mistakes are made simply cross them out &amp; initial (do not write multiple drafts)</a:t>
            </a:r>
          </a:p>
          <a:p>
            <a:r>
              <a:rPr lang="en-AU" sz="2000" dirty="0"/>
              <a:t>Document facts only (avoid opinions/judgements)</a:t>
            </a:r>
          </a:p>
          <a:p>
            <a:r>
              <a:rPr lang="en-AU" sz="2000" dirty="0"/>
              <a:t>Include date, time, circumstances</a:t>
            </a:r>
          </a:p>
          <a:p>
            <a:r>
              <a:rPr lang="en-AU" sz="2000" dirty="0"/>
              <a:t>What you see</a:t>
            </a:r>
          </a:p>
          <a:p>
            <a:r>
              <a:rPr lang="en-AU" sz="2000" dirty="0"/>
              <a:t>What you hear</a:t>
            </a:r>
          </a:p>
          <a:p>
            <a:r>
              <a:rPr lang="en-AU" sz="2000" dirty="0"/>
              <a:t>What the parent tells you  </a:t>
            </a:r>
          </a:p>
          <a:p>
            <a:r>
              <a:rPr lang="en-AU" sz="2000" dirty="0"/>
              <a:t>Exactly what the child says (do not rephrase or replace any words such as slang or swearing) </a:t>
            </a:r>
          </a:p>
          <a:p>
            <a:r>
              <a:rPr lang="en-AU" sz="2000" dirty="0"/>
              <a:t>Describe any gestures or sound effects made by the child</a:t>
            </a:r>
          </a:p>
          <a:p>
            <a:r>
              <a:rPr lang="en-AU" sz="2000" dirty="0"/>
              <a:t>Describe the size (e.g. size of a 20 cent piece), shape (e.g. round, elongated), colour (purple, red, yellow etc.) and location on the body of any injury such as bruises, marks, burns</a:t>
            </a:r>
          </a:p>
          <a:p>
            <a:r>
              <a:rPr lang="en-AU" sz="2000" dirty="0"/>
              <a:t>Sign and date your documentation </a:t>
            </a:r>
          </a:p>
          <a:p>
            <a:pPr marL="0" indent="0">
              <a:buNone/>
            </a:pPr>
            <a:endParaRPr lang="en-AU" dirty="0"/>
          </a:p>
        </p:txBody>
      </p:sp>
    </p:spTree>
    <p:extLst>
      <p:ext uri="{BB962C8B-B14F-4D97-AF65-F5344CB8AC3E}">
        <p14:creationId xmlns:p14="http://schemas.microsoft.com/office/powerpoint/2010/main" val="1833381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60422"/>
            <a:ext cx="9905998" cy="1483820"/>
          </a:xfrm>
        </p:spPr>
        <p:txBody>
          <a:bodyPr>
            <a:normAutofit fontScale="90000"/>
          </a:bodyPr>
          <a:lstStyle/>
          <a:p>
            <a:br>
              <a:rPr lang="en-AU" b="1" dirty="0"/>
            </a:br>
            <a:r>
              <a:rPr lang="en-AU" b="1" dirty="0"/>
              <a:t>      How is “risk of significant harm” defined?</a:t>
            </a:r>
            <a:br>
              <a:rPr lang="en-AU" b="1" dirty="0"/>
            </a:br>
            <a:endParaRPr lang="en-AU" dirty="0"/>
          </a:p>
        </p:txBody>
      </p:sp>
      <p:sp>
        <p:nvSpPr>
          <p:cNvPr id="3" name="Content Placeholder 2"/>
          <p:cNvSpPr>
            <a:spLocks noGrp="1"/>
          </p:cNvSpPr>
          <p:nvPr>
            <p:ph idx="1"/>
          </p:nvPr>
        </p:nvSpPr>
        <p:spPr>
          <a:xfrm>
            <a:off x="1141412" y="1524000"/>
            <a:ext cx="9905999" cy="4267201"/>
          </a:xfrm>
        </p:spPr>
        <p:txBody>
          <a:bodyPr/>
          <a:lstStyle/>
          <a:p>
            <a:pPr>
              <a:buNone/>
            </a:pPr>
            <a:endParaRPr lang="en-AU" dirty="0"/>
          </a:p>
          <a:p>
            <a:pPr>
              <a:buNone/>
            </a:pPr>
            <a:r>
              <a:rPr lang="en-AU" sz="3200" dirty="0"/>
              <a:t>Refers to a risk of harm that is sufficiently serious to warrant a response by a statuary authority, </a:t>
            </a:r>
            <a:r>
              <a:rPr lang="en-AU" sz="3200" dirty="0">
                <a:solidFill>
                  <a:srgbClr val="FF0000"/>
                </a:solidFill>
              </a:rPr>
              <a:t>irrespective of a family’s consent.  </a:t>
            </a:r>
            <a:r>
              <a:rPr lang="en-AU" sz="3200" dirty="0"/>
              <a:t>The risk is not minor or trivial and is </a:t>
            </a:r>
            <a:r>
              <a:rPr lang="en-AU" sz="3200" dirty="0">
                <a:solidFill>
                  <a:srgbClr val="FF0000"/>
                </a:solidFill>
              </a:rPr>
              <a:t>likely to have a substantial and demonstrably adverse impact </a:t>
            </a:r>
            <a:r>
              <a:rPr lang="en-AU" sz="3200" dirty="0"/>
              <a:t>on</a:t>
            </a:r>
            <a:r>
              <a:rPr lang="en-AU" dirty="0"/>
              <a:t> </a:t>
            </a:r>
            <a:r>
              <a:rPr lang="en-AU" sz="3200" dirty="0"/>
              <a:t>the child’s or young person’s safety, welfare or wellbeing </a:t>
            </a:r>
            <a:r>
              <a:rPr lang="en-AU" sz="3200" b="1" dirty="0"/>
              <a:t> </a:t>
            </a:r>
            <a:endParaRPr lang="en-AU" sz="3200" dirty="0"/>
          </a:p>
          <a:p>
            <a:pPr marL="0" indent="0">
              <a:buNone/>
            </a:pPr>
            <a:endParaRPr lang="en-AU" dirty="0"/>
          </a:p>
        </p:txBody>
      </p:sp>
    </p:spTree>
    <p:extLst>
      <p:ext uri="{BB962C8B-B14F-4D97-AF65-F5344CB8AC3E}">
        <p14:creationId xmlns:p14="http://schemas.microsoft.com/office/powerpoint/2010/main" val="843843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2421461"/>
          </a:xfrm>
        </p:spPr>
        <p:txBody>
          <a:bodyPr>
            <a:noAutofit/>
          </a:bodyPr>
          <a:lstStyle/>
          <a:p>
            <a:r>
              <a:rPr lang="en-AU" sz="3200" dirty="0">
                <a:solidFill>
                  <a:schemeClr val="accent6">
                    <a:lumMod val="50000"/>
                  </a:schemeClr>
                </a:solidFill>
              </a:rPr>
              <a:t>     A range of other life experiences and family circumstances, both positive and negative, impact on a child’s vulnerability or resilience in the face of maltreatment </a:t>
            </a:r>
            <a:endParaRPr lang="en-AU" sz="3200" dirty="0"/>
          </a:p>
        </p:txBody>
      </p:sp>
      <p:sp>
        <p:nvSpPr>
          <p:cNvPr id="3" name="Content Placeholder 2"/>
          <p:cNvSpPr>
            <a:spLocks noGrp="1"/>
          </p:cNvSpPr>
          <p:nvPr>
            <p:ph idx="1"/>
          </p:nvPr>
        </p:nvSpPr>
        <p:spPr>
          <a:xfrm>
            <a:off x="1141412" y="3039978"/>
            <a:ext cx="9905999" cy="3465095"/>
          </a:xfrm>
        </p:spPr>
        <p:txBody>
          <a:bodyPr>
            <a:normAutofit/>
          </a:bodyPr>
          <a:lstStyle/>
          <a:p>
            <a:r>
              <a:rPr lang="en-AU" sz="3600" dirty="0"/>
              <a:t>How is resilience defined ?</a:t>
            </a:r>
          </a:p>
          <a:p>
            <a:pPr marL="0" indent="0">
              <a:buNone/>
            </a:pPr>
            <a:r>
              <a:rPr lang="en-AU" sz="3600" dirty="0">
                <a:solidFill>
                  <a:srgbClr val="FF0000"/>
                </a:solidFill>
              </a:rPr>
              <a:t>The ability to cope, even thrive despite being exposed to negative experiences</a:t>
            </a:r>
          </a:p>
        </p:txBody>
      </p:sp>
    </p:spTree>
    <p:extLst>
      <p:ext uri="{BB962C8B-B14F-4D97-AF65-F5344CB8AC3E}">
        <p14:creationId xmlns:p14="http://schemas.microsoft.com/office/powerpoint/2010/main" val="3667692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C511-F985-41BB-903F-14B1AED7F3A4}"/>
              </a:ext>
            </a:extLst>
          </p:cNvPr>
          <p:cNvSpPr>
            <a:spLocks noGrp="1"/>
          </p:cNvSpPr>
          <p:nvPr>
            <p:ph type="title"/>
          </p:nvPr>
        </p:nvSpPr>
        <p:spPr>
          <a:xfrm>
            <a:off x="2514548" y="301892"/>
            <a:ext cx="8911687" cy="802018"/>
          </a:xfrm>
        </p:spPr>
        <p:txBody>
          <a:bodyPr/>
          <a:lstStyle/>
          <a:p>
            <a:pPr algn="ctr"/>
            <a:r>
              <a:rPr lang="en-US" dirty="0"/>
              <a:t>What is Child Abuse ?</a:t>
            </a:r>
            <a:endParaRPr lang="en-AU" dirty="0"/>
          </a:p>
        </p:txBody>
      </p:sp>
      <p:sp>
        <p:nvSpPr>
          <p:cNvPr id="3" name="Content Placeholder 2">
            <a:extLst>
              <a:ext uri="{FF2B5EF4-FFF2-40B4-BE49-F238E27FC236}">
                <a16:creationId xmlns:a16="http://schemas.microsoft.com/office/drawing/2014/main" id="{F518845D-B76B-4B9F-8150-08D8A4FC8A28}"/>
              </a:ext>
            </a:extLst>
          </p:cNvPr>
          <p:cNvSpPr>
            <a:spLocks noGrp="1"/>
          </p:cNvSpPr>
          <p:nvPr>
            <p:ph idx="1"/>
          </p:nvPr>
        </p:nvSpPr>
        <p:spPr>
          <a:xfrm>
            <a:off x="2589212" y="1426128"/>
            <a:ext cx="8915400" cy="4907560"/>
          </a:xfrm>
        </p:spPr>
        <p:txBody>
          <a:bodyPr>
            <a:normAutofit fontScale="92500" lnSpcReduction="20000"/>
          </a:bodyPr>
          <a:lstStyle/>
          <a:p>
            <a:pPr marL="0" indent="0">
              <a:buNone/>
            </a:pPr>
            <a:r>
              <a:rPr lang="en-US" sz="2400" b="1" dirty="0"/>
              <a:t>Child abuse:</a:t>
            </a:r>
          </a:p>
          <a:p>
            <a:r>
              <a:rPr lang="en-US" sz="2400" dirty="0"/>
              <a:t>Can include physical abuse, sexual abuse, grooming, emotional or psychological harm, neglect or family violence </a:t>
            </a:r>
          </a:p>
          <a:p>
            <a:r>
              <a:rPr lang="en-US" sz="2400" dirty="0"/>
              <a:t>Does not have to involve physical contact or force (e.g. child sexual abuse can include talking to a child in a sexually explicit way)</a:t>
            </a:r>
          </a:p>
          <a:p>
            <a:r>
              <a:rPr lang="en-US" sz="2400" dirty="0"/>
              <a:t>Can be committed by any member of the community, including someone within a child’s family or someone within an early childhood or school setting</a:t>
            </a:r>
          </a:p>
          <a:p>
            <a:pPr marL="0" indent="0">
              <a:buNone/>
            </a:pPr>
            <a:endParaRPr lang="en-US" sz="2400" dirty="0"/>
          </a:p>
          <a:p>
            <a:pPr marL="0" indent="0">
              <a:buNone/>
            </a:pPr>
            <a:r>
              <a:rPr lang="en-US" sz="2400" dirty="0">
                <a:solidFill>
                  <a:schemeClr val="accent1">
                    <a:lumMod val="60000"/>
                    <a:lumOff val="40000"/>
                  </a:schemeClr>
                </a:solidFill>
              </a:rPr>
              <a:t>The trauma associated with child abuse can significantly impact upon the wellbeing and development of a child. This is why it is critical that we all respond immediately to any form of suspected abuse within our communities</a:t>
            </a:r>
          </a:p>
          <a:p>
            <a:endParaRPr lang="en-AU" dirty="0"/>
          </a:p>
          <a:p>
            <a:endParaRPr lang="en-US" dirty="0"/>
          </a:p>
        </p:txBody>
      </p:sp>
    </p:spTree>
    <p:extLst>
      <p:ext uri="{BB962C8B-B14F-4D97-AF65-F5344CB8AC3E}">
        <p14:creationId xmlns:p14="http://schemas.microsoft.com/office/powerpoint/2010/main" val="115780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75A8-49D3-416C-A22E-D2974415A534}"/>
              </a:ext>
            </a:extLst>
          </p:cNvPr>
          <p:cNvSpPr>
            <a:spLocks noGrp="1"/>
          </p:cNvSpPr>
          <p:nvPr>
            <p:ph type="title"/>
          </p:nvPr>
        </p:nvSpPr>
        <p:spPr/>
        <p:txBody>
          <a:bodyPr/>
          <a:lstStyle/>
          <a:p>
            <a:pPr algn="ctr"/>
            <a:r>
              <a:rPr lang="en-AU" dirty="0"/>
              <a:t>Ethics </a:t>
            </a:r>
          </a:p>
        </p:txBody>
      </p:sp>
      <p:sp>
        <p:nvSpPr>
          <p:cNvPr id="3" name="Content Placeholder 2">
            <a:extLst>
              <a:ext uri="{FF2B5EF4-FFF2-40B4-BE49-F238E27FC236}">
                <a16:creationId xmlns:a16="http://schemas.microsoft.com/office/drawing/2014/main" id="{6ED18C09-615C-4787-B8FD-7CE7302716FC}"/>
              </a:ext>
            </a:extLst>
          </p:cNvPr>
          <p:cNvSpPr>
            <a:spLocks noGrp="1"/>
          </p:cNvSpPr>
          <p:nvPr>
            <p:ph idx="1"/>
          </p:nvPr>
        </p:nvSpPr>
        <p:spPr>
          <a:xfrm>
            <a:off x="1141412" y="618518"/>
            <a:ext cx="9905999" cy="5172683"/>
          </a:xfrm>
        </p:spPr>
        <p:txBody>
          <a:bodyPr/>
          <a:lstStyle/>
          <a:p>
            <a:pPr algn="ctr"/>
            <a:endParaRPr lang="en-AU" dirty="0"/>
          </a:p>
          <a:p>
            <a:pPr algn="ctr"/>
            <a:endParaRPr lang="en-AU" dirty="0"/>
          </a:p>
          <a:p>
            <a:pPr marL="0" indent="0" algn="ctr">
              <a:buNone/>
            </a:pPr>
            <a:endParaRPr lang="en-AU" sz="6000" dirty="0"/>
          </a:p>
          <a:p>
            <a:pPr marL="0" indent="0" algn="ctr">
              <a:buNone/>
            </a:pPr>
            <a:endParaRPr lang="en-AU" sz="6000" dirty="0"/>
          </a:p>
        </p:txBody>
      </p:sp>
      <p:pic>
        <p:nvPicPr>
          <p:cNvPr id="5" name="Picture 4">
            <a:extLst>
              <a:ext uri="{FF2B5EF4-FFF2-40B4-BE49-F238E27FC236}">
                <a16:creationId xmlns:a16="http://schemas.microsoft.com/office/drawing/2014/main" id="{7D364B8B-0213-4225-9ADB-3871B65F7DB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24225" y="3204858"/>
            <a:ext cx="5429250" cy="3034623"/>
          </a:xfrm>
          <a:prstGeom prst="rect">
            <a:avLst/>
          </a:prstGeom>
        </p:spPr>
      </p:pic>
      <p:sp>
        <p:nvSpPr>
          <p:cNvPr id="6" name="TextBox 5">
            <a:extLst>
              <a:ext uri="{FF2B5EF4-FFF2-40B4-BE49-F238E27FC236}">
                <a16:creationId xmlns:a16="http://schemas.microsoft.com/office/drawing/2014/main" id="{5DDA4D79-B3DE-4596-8F99-0E07FEA63440}"/>
              </a:ext>
            </a:extLst>
          </p:cNvPr>
          <p:cNvSpPr txBox="1"/>
          <p:nvPr/>
        </p:nvSpPr>
        <p:spPr>
          <a:xfrm>
            <a:off x="4724397" y="4323590"/>
            <a:ext cx="2743206" cy="230832"/>
          </a:xfrm>
          <a:prstGeom prst="rect">
            <a:avLst/>
          </a:prstGeom>
          <a:noFill/>
        </p:spPr>
        <p:txBody>
          <a:bodyPr wrap="square" rtlCol="0">
            <a:spAutoFit/>
          </a:bodyPr>
          <a:lstStyle/>
          <a:p>
            <a:r>
              <a:rPr lang="en-AU" sz="900" dirty="0">
                <a:hlinkClick r:id="rId3" tooltip="http://mike44nh.deviantart.com/art/Family-dinner-table-silhouette-293602044"/>
              </a:rPr>
              <a:t>T</a:t>
            </a:r>
            <a:endParaRPr lang="en-AU" sz="900" dirty="0"/>
          </a:p>
        </p:txBody>
      </p:sp>
    </p:spTree>
    <p:extLst>
      <p:ext uri="{BB962C8B-B14F-4D97-AF65-F5344CB8AC3E}">
        <p14:creationId xmlns:p14="http://schemas.microsoft.com/office/powerpoint/2010/main" val="3949394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6019" y="942108"/>
            <a:ext cx="3256550" cy="4969113"/>
          </a:xfrm>
        </p:spPr>
        <p:txBody>
          <a:bodyPr anchor="ctr">
            <a:normAutofit/>
          </a:bodyPr>
          <a:lstStyle/>
          <a:p>
            <a:r>
              <a:rPr lang="en-AU">
                <a:solidFill>
                  <a:schemeClr val="tx2">
                    <a:lumMod val="75000"/>
                  </a:schemeClr>
                </a:solidFill>
              </a:rPr>
              <a:t>What is Ethical Practice ?</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p:cNvSpPr>
            <a:spLocks noGrp="1"/>
          </p:cNvSpPr>
          <p:nvPr>
            <p:ph idx="1"/>
          </p:nvPr>
        </p:nvSpPr>
        <p:spPr>
          <a:xfrm>
            <a:off x="5049062" y="942108"/>
            <a:ext cx="6455549" cy="4969114"/>
          </a:xfrm>
        </p:spPr>
        <p:txBody>
          <a:bodyPr anchor="ctr">
            <a:normAutofit/>
          </a:bodyPr>
          <a:lstStyle/>
          <a:p>
            <a:pPr marL="0" indent="0">
              <a:buNone/>
            </a:pPr>
            <a:endParaRPr lang="en-AU">
              <a:solidFill>
                <a:schemeClr val="tx2">
                  <a:lumMod val="75000"/>
                </a:schemeClr>
              </a:solidFill>
            </a:endParaRPr>
          </a:p>
          <a:p>
            <a:pPr marL="0" indent="0">
              <a:buNone/>
            </a:pPr>
            <a:r>
              <a:rPr lang="en-AU">
                <a:solidFill>
                  <a:schemeClr val="tx2">
                    <a:lumMod val="75000"/>
                  </a:schemeClr>
                </a:solidFill>
              </a:rPr>
              <a:t>Ethical standards or codes of practice are:</a:t>
            </a:r>
          </a:p>
          <a:p>
            <a:pPr marL="0" indent="0">
              <a:buNone/>
            </a:pPr>
            <a:endParaRPr lang="en-AU">
              <a:solidFill>
                <a:schemeClr val="tx2">
                  <a:lumMod val="75000"/>
                </a:schemeClr>
              </a:solidFill>
            </a:endParaRPr>
          </a:p>
          <a:p>
            <a:r>
              <a:rPr lang="en-AU">
                <a:solidFill>
                  <a:schemeClr val="tx2">
                    <a:lumMod val="75000"/>
                  </a:schemeClr>
                </a:solidFill>
              </a:rPr>
              <a:t>Voluntary rather than mandated by law</a:t>
            </a:r>
          </a:p>
          <a:p>
            <a:r>
              <a:rPr lang="en-AU">
                <a:solidFill>
                  <a:schemeClr val="tx2">
                    <a:lumMod val="75000"/>
                  </a:schemeClr>
                </a:solidFill>
              </a:rPr>
              <a:t>Not formally entered into</a:t>
            </a:r>
          </a:p>
          <a:p>
            <a:r>
              <a:rPr lang="en-AU">
                <a:solidFill>
                  <a:schemeClr val="tx2">
                    <a:lumMod val="75000"/>
                  </a:schemeClr>
                </a:solidFill>
              </a:rPr>
              <a:t>A broad set of principles or aims based at best practice </a:t>
            </a:r>
          </a:p>
          <a:p>
            <a:r>
              <a:rPr lang="en-AU">
                <a:solidFill>
                  <a:schemeClr val="tx2">
                    <a:lumMod val="75000"/>
                  </a:schemeClr>
                </a:solidFill>
              </a:rPr>
              <a:t>Focused on what is desirable and optimal</a:t>
            </a:r>
          </a:p>
          <a:p>
            <a:r>
              <a:rPr lang="en-AU">
                <a:solidFill>
                  <a:schemeClr val="tx2">
                    <a:lumMod val="75000"/>
                  </a:schemeClr>
                </a:solidFill>
              </a:rPr>
              <a:t>Developed and monitored from within the group they apply to </a:t>
            </a:r>
          </a:p>
          <a:p>
            <a:r>
              <a:rPr lang="en-AU">
                <a:solidFill>
                  <a:schemeClr val="tx2">
                    <a:lumMod val="75000"/>
                  </a:schemeClr>
                </a:solidFill>
              </a:rPr>
              <a:t>Targeted at individuals within a professional or setting</a:t>
            </a:r>
          </a:p>
          <a:p>
            <a:pPr marL="0" indent="0">
              <a:buNone/>
            </a:pPr>
            <a:endParaRPr lang="en-AU">
              <a:solidFill>
                <a:schemeClr val="tx2">
                  <a:lumMod val="75000"/>
                </a:schemeClr>
              </a:solidFill>
            </a:endParaRPr>
          </a:p>
        </p:txBody>
      </p:sp>
    </p:spTree>
    <p:extLst>
      <p:ext uri="{BB962C8B-B14F-4D97-AF65-F5344CB8AC3E}">
        <p14:creationId xmlns:p14="http://schemas.microsoft.com/office/powerpoint/2010/main" val="1159604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01208"/>
          </a:xfrm>
        </p:spPr>
        <p:txBody>
          <a:bodyPr>
            <a:normAutofit fontScale="90000"/>
          </a:bodyPr>
          <a:lstStyle/>
          <a:p>
            <a:pPr algn="ctr"/>
            <a:r>
              <a:rPr lang="en-AU" dirty="0">
                <a:solidFill>
                  <a:schemeClr val="accent1"/>
                </a:solidFill>
              </a:rPr>
              <a:t>                     Code of Ethics</a:t>
            </a:r>
            <a:r>
              <a:rPr lang="en-AU" dirty="0">
                <a:solidFill>
                  <a:schemeClr val="bg1"/>
                </a:solidFill>
              </a:rPr>
              <a:t>ECA code of ethics</a:t>
            </a:r>
          </a:p>
        </p:txBody>
      </p:sp>
      <p:sp>
        <p:nvSpPr>
          <p:cNvPr id="3" name="Content Placeholder 2"/>
          <p:cNvSpPr>
            <a:spLocks noGrp="1"/>
          </p:cNvSpPr>
          <p:nvPr>
            <p:ph idx="1"/>
          </p:nvPr>
        </p:nvSpPr>
        <p:spPr>
          <a:xfrm>
            <a:off x="1141412" y="1283516"/>
            <a:ext cx="9905999" cy="5173432"/>
          </a:xfrm>
        </p:spPr>
        <p:txBody>
          <a:bodyPr/>
          <a:lstStyle/>
          <a:p>
            <a:endParaRPr lang="en-AU" b="1" dirty="0"/>
          </a:p>
          <a:p>
            <a:r>
              <a:rPr lang="en-AU" b="1" dirty="0"/>
              <a:t> </a:t>
            </a:r>
            <a:r>
              <a:rPr lang="en-AU" sz="2000" i="1" dirty="0"/>
              <a:t>A code of ethics is a set of statements about appropriate and expected behaviour of members of a professional group and, as such, reflects its values</a:t>
            </a:r>
          </a:p>
          <a:p>
            <a:endParaRPr lang="en-AU" sz="2000" i="1" dirty="0"/>
          </a:p>
          <a:p>
            <a:r>
              <a:rPr lang="en-AU" sz="2000" i="1" dirty="0"/>
              <a:t>The code of ethics is owned by the field, rather than imposed upon it </a:t>
            </a:r>
          </a:p>
          <a:p>
            <a:pPr marL="0" indent="0">
              <a:buNone/>
            </a:pPr>
            <a:endParaRPr lang="en-AU" sz="2000" i="1" dirty="0"/>
          </a:p>
          <a:p>
            <a:r>
              <a:rPr lang="en-AU" sz="2000" i="1" dirty="0"/>
              <a:t>The code of ethics is not mandated by the law</a:t>
            </a:r>
          </a:p>
          <a:p>
            <a:pPr marL="0" indent="0">
              <a:buNone/>
            </a:pPr>
            <a:endParaRPr lang="en-AU" sz="2000" i="1" dirty="0"/>
          </a:p>
          <a:p>
            <a:r>
              <a:rPr lang="en-AU" sz="2000" i="1" dirty="0"/>
              <a:t>Created by Early Childhood Australia (ECA)</a:t>
            </a:r>
          </a:p>
          <a:p>
            <a:pPr marL="0" indent="0">
              <a:buNone/>
            </a:pP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2723" y="4038772"/>
            <a:ext cx="2755671" cy="2659470"/>
          </a:xfrm>
          <a:prstGeom prst="rect">
            <a:avLst/>
          </a:prstGeom>
        </p:spPr>
      </p:pic>
    </p:spTree>
    <p:extLst>
      <p:ext uri="{BB962C8B-B14F-4D97-AF65-F5344CB8AC3E}">
        <p14:creationId xmlns:p14="http://schemas.microsoft.com/office/powerpoint/2010/main" val="1726910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64998"/>
          </a:xfrm>
        </p:spPr>
        <p:txBody>
          <a:bodyPr/>
          <a:lstStyle/>
          <a:p>
            <a:pPr algn="ctr"/>
            <a:r>
              <a:rPr lang="en-AU" dirty="0">
                <a:solidFill>
                  <a:schemeClr val="accent1"/>
                </a:solidFill>
              </a:rPr>
              <a:t>Code of ethics – key ethical principles</a:t>
            </a:r>
          </a:p>
        </p:txBody>
      </p:sp>
      <p:sp>
        <p:nvSpPr>
          <p:cNvPr id="3" name="Content Placeholder 2"/>
          <p:cNvSpPr>
            <a:spLocks noGrp="1"/>
          </p:cNvSpPr>
          <p:nvPr>
            <p:ph idx="1"/>
          </p:nvPr>
        </p:nvSpPr>
        <p:spPr>
          <a:xfrm>
            <a:off x="1141413" y="1434516"/>
            <a:ext cx="9905999" cy="5150841"/>
          </a:xfrm>
        </p:spPr>
        <p:txBody>
          <a:bodyPr/>
          <a:lstStyle/>
          <a:p>
            <a:pPr marL="0" indent="0">
              <a:buNone/>
            </a:pPr>
            <a:r>
              <a:rPr lang="en-AU" b="1" u="sng" dirty="0"/>
              <a:t>In relation to children:- </a:t>
            </a:r>
          </a:p>
          <a:p>
            <a:r>
              <a:rPr lang="en-AU" dirty="0"/>
              <a:t>Act in the best interests of all children</a:t>
            </a:r>
          </a:p>
          <a:p>
            <a:r>
              <a:rPr lang="en-AU" dirty="0"/>
              <a:t>Create and maintain safe, healthy, inclusive environments that support children’s agency and enhance their learning</a:t>
            </a:r>
          </a:p>
          <a:p>
            <a:pPr marL="0" indent="0">
              <a:buNone/>
            </a:pPr>
            <a:endParaRPr lang="en-AU" dirty="0"/>
          </a:p>
          <a:p>
            <a:pPr marL="0" indent="0">
              <a:buNone/>
            </a:pPr>
            <a:r>
              <a:rPr lang="en-AU" b="1" u="sng" dirty="0"/>
              <a:t>In relation to families:- </a:t>
            </a:r>
          </a:p>
          <a:p>
            <a:r>
              <a:rPr lang="en-AU" dirty="0"/>
              <a:t>Learn about, respect and respond to the uniqueness' of each family, their circumstances, culture, family structure, customs, language, beliefs and kindship systems</a:t>
            </a:r>
          </a:p>
          <a:p>
            <a:r>
              <a:rPr lang="en-AU" dirty="0"/>
              <a:t>Respect families’ rights to privacy and maintain confidentiality </a:t>
            </a:r>
          </a:p>
          <a:p>
            <a:endParaRPr lang="en-AU" dirty="0"/>
          </a:p>
          <a:p>
            <a:endParaRPr lang="en-AU" dirty="0"/>
          </a:p>
        </p:txBody>
      </p:sp>
    </p:spTree>
    <p:extLst>
      <p:ext uri="{BB962C8B-B14F-4D97-AF65-F5344CB8AC3E}">
        <p14:creationId xmlns:p14="http://schemas.microsoft.com/office/powerpoint/2010/main" val="2818496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br>
              <a:rPr lang="en-AU" sz="3200">
                <a:solidFill>
                  <a:schemeClr val="bg1"/>
                </a:solidFill>
              </a:rPr>
            </a:br>
            <a:r>
              <a:rPr lang="en-AU" sz="3200">
                <a:solidFill>
                  <a:schemeClr val="bg1"/>
                </a:solidFill>
              </a:rPr>
              <a:t>Ethical Dilemmas </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B02E92A-44DE-4FE4-9ECF-146311DAA4D8}"/>
              </a:ext>
            </a:extLst>
          </p:cNvPr>
          <p:cNvGraphicFramePr>
            <a:graphicFrameLocks noGrp="1"/>
          </p:cNvGraphicFramePr>
          <p:nvPr>
            <p:ph idx="1"/>
            <p:extLst>
              <p:ext uri="{D42A27DB-BD31-4B8C-83A1-F6EECF244321}">
                <p14:modId xmlns:p14="http://schemas.microsoft.com/office/powerpoint/2010/main" val="2923954395"/>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190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7040"/>
          </a:xfrm>
        </p:spPr>
        <p:txBody>
          <a:bodyPr/>
          <a:lstStyle/>
          <a:p>
            <a:pPr algn="ctr"/>
            <a:r>
              <a:rPr lang="en-AU" dirty="0"/>
              <a:t>Why you might not report </a:t>
            </a:r>
          </a:p>
        </p:txBody>
      </p:sp>
      <p:sp>
        <p:nvSpPr>
          <p:cNvPr id="3" name="Content Placeholder 2"/>
          <p:cNvSpPr>
            <a:spLocks noGrp="1"/>
          </p:cNvSpPr>
          <p:nvPr>
            <p:ph idx="1"/>
          </p:nvPr>
        </p:nvSpPr>
        <p:spPr>
          <a:xfrm>
            <a:off x="1141412" y="1241571"/>
            <a:ext cx="9905999" cy="5402509"/>
          </a:xfrm>
        </p:spPr>
        <p:txBody>
          <a:bodyPr>
            <a:normAutofit/>
          </a:bodyPr>
          <a:lstStyle/>
          <a:p>
            <a:r>
              <a:rPr lang="en-AU" sz="2600" dirty="0"/>
              <a:t>Guilt  </a:t>
            </a:r>
          </a:p>
          <a:p>
            <a:r>
              <a:rPr lang="en-AU" sz="2600" dirty="0"/>
              <a:t>Fear of consequences – the child may be withdrawn from the centre</a:t>
            </a:r>
          </a:p>
          <a:p>
            <a:r>
              <a:rPr lang="en-AU" sz="2600" dirty="0"/>
              <a:t>Concern about the educators relationship with the parent</a:t>
            </a:r>
          </a:p>
          <a:p>
            <a:r>
              <a:rPr lang="en-AU" sz="2600" dirty="0"/>
              <a:t>Ethical dilemma</a:t>
            </a:r>
          </a:p>
          <a:p>
            <a:pPr>
              <a:buFont typeface="Wingdings" panose="05000000000000000000" pitchFamily="2" charset="2"/>
              <a:buChar char="§"/>
            </a:pPr>
            <a:r>
              <a:rPr lang="en-AU" sz="2000" dirty="0"/>
              <a:t>Fear of having to go to court or fear of litigation </a:t>
            </a:r>
          </a:p>
          <a:p>
            <a:pPr>
              <a:buFont typeface="Wingdings" panose="05000000000000000000" pitchFamily="2" charset="2"/>
              <a:buChar char="§"/>
            </a:pPr>
            <a:r>
              <a:rPr lang="en-AU" sz="2000" dirty="0"/>
              <a:t>Not wanting to get involved</a:t>
            </a:r>
          </a:p>
          <a:p>
            <a:pPr>
              <a:buFont typeface="Wingdings" panose="05000000000000000000" pitchFamily="2" charset="2"/>
              <a:buChar char="§"/>
            </a:pPr>
            <a:r>
              <a:rPr lang="en-AU" sz="2000" dirty="0"/>
              <a:t>Disbelieve  </a:t>
            </a:r>
          </a:p>
          <a:p>
            <a:pPr>
              <a:buFont typeface="Wingdings" panose="05000000000000000000" pitchFamily="2" charset="2"/>
              <a:buChar char="§"/>
            </a:pPr>
            <a:r>
              <a:rPr lang="en-AU" sz="2000" dirty="0"/>
              <a:t>Concern that the welfare authorities may be “heavy handed” </a:t>
            </a:r>
          </a:p>
          <a:p>
            <a:endParaRPr lang="en-AU" sz="2000" dirty="0"/>
          </a:p>
          <a:p>
            <a:pPr marL="0" indent="0">
              <a:buNone/>
            </a:pPr>
            <a:r>
              <a:rPr lang="en-AU" sz="2000" dirty="0"/>
              <a:t>&gt;&gt;&gt;&gt;&gt; however, many children and young people do not disclose, which is why we </a:t>
            </a:r>
            <a:r>
              <a:rPr lang="en-AU" dirty="0"/>
              <a:t>need to be vigilant about reportable conduct </a:t>
            </a:r>
          </a:p>
          <a:p>
            <a:pPr marL="0" indent="0">
              <a:buNone/>
            </a:pPr>
            <a:endParaRPr lang="en-AU" dirty="0"/>
          </a:p>
        </p:txBody>
      </p:sp>
    </p:spTree>
    <p:extLst>
      <p:ext uri="{BB962C8B-B14F-4D97-AF65-F5344CB8AC3E}">
        <p14:creationId xmlns:p14="http://schemas.microsoft.com/office/powerpoint/2010/main" val="2005438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9538-1B74-4296-AC3F-9AE12974C861}"/>
              </a:ext>
            </a:extLst>
          </p:cNvPr>
          <p:cNvSpPr>
            <a:spLocks noGrp="1"/>
          </p:cNvSpPr>
          <p:nvPr>
            <p:ph type="title"/>
          </p:nvPr>
        </p:nvSpPr>
        <p:spPr>
          <a:xfrm>
            <a:off x="1141413" y="618518"/>
            <a:ext cx="9905998" cy="782443"/>
          </a:xfrm>
        </p:spPr>
        <p:txBody>
          <a:bodyPr>
            <a:noAutofit/>
          </a:bodyPr>
          <a:lstStyle/>
          <a:p>
            <a:pPr algn="ctr"/>
            <a:r>
              <a:rPr lang="en-AU" sz="2400" dirty="0"/>
              <a:t>     </a:t>
            </a:r>
            <a:r>
              <a:rPr lang="en-AU" sz="2400" dirty="0">
                <a:solidFill>
                  <a:schemeClr val="accent1"/>
                </a:solidFill>
              </a:rPr>
              <a:t>Why is it important for a Director to remind staff they must act in an ethical manner ?</a:t>
            </a:r>
          </a:p>
        </p:txBody>
      </p:sp>
      <p:sp>
        <p:nvSpPr>
          <p:cNvPr id="3" name="Content Placeholder 2">
            <a:extLst>
              <a:ext uri="{FF2B5EF4-FFF2-40B4-BE49-F238E27FC236}">
                <a16:creationId xmlns:a16="http://schemas.microsoft.com/office/drawing/2014/main" id="{D6FF1D0C-B489-49AA-B20E-F56F8042B245}"/>
              </a:ext>
            </a:extLst>
          </p:cNvPr>
          <p:cNvSpPr>
            <a:spLocks noGrp="1"/>
          </p:cNvSpPr>
          <p:nvPr>
            <p:ph idx="1"/>
          </p:nvPr>
        </p:nvSpPr>
        <p:spPr>
          <a:xfrm>
            <a:off x="1141412" y="1400960"/>
            <a:ext cx="9905999" cy="5167619"/>
          </a:xfrm>
        </p:spPr>
        <p:txBody>
          <a:bodyPr>
            <a:normAutofit/>
          </a:bodyPr>
          <a:lstStyle/>
          <a:p>
            <a:r>
              <a:rPr lang="en-AU" sz="2400" dirty="0"/>
              <a:t>All team members have an obligation to maintain confidentiality and act ethically</a:t>
            </a:r>
          </a:p>
          <a:p>
            <a:r>
              <a:rPr lang="en-AU" sz="2400" dirty="0"/>
              <a:t>The situation is stressful and will raise feelings of anger and frustration </a:t>
            </a:r>
          </a:p>
          <a:p>
            <a:r>
              <a:rPr lang="en-AU" sz="2400" dirty="0"/>
              <a:t>Conflict of values – being judgemental</a:t>
            </a:r>
          </a:p>
          <a:p>
            <a:r>
              <a:rPr lang="en-AU" sz="2400" dirty="0"/>
              <a:t>Staff member not willing to follow organisational procedures</a:t>
            </a:r>
          </a:p>
          <a:p>
            <a:r>
              <a:rPr lang="en-AU" sz="2400" dirty="0"/>
              <a:t>Knowing the family and therefore the relationship changes your response </a:t>
            </a:r>
          </a:p>
          <a:p>
            <a:r>
              <a:rPr lang="en-AU" sz="2400" dirty="0"/>
              <a:t>Concern about the impact on child and family </a:t>
            </a:r>
          </a:p>
          <a:p>
            <a:r>
              <a:rPr lang="en-AU" sz="2400" dirty="0"/>
              <a:t>The team must consider what is best for the children only</a:t>
            </a:r>
          </a:p>
        </p:txBody>
      </p:sp>
    </p:spTree>
    <p:extLst>
      <p:ext uri="{BB962C8B-B14F-4D97-AF65-F5344CB8AC3E}">
        <p14:creationId xmlns:p14="http://schemas.microsoft.com/office/powerpoint/2010/main" val="193620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24B4-1906-4A63-9EA2-0EC18F90E041}"/>
              </a:ext>
            </a:extLst>
          </p:cNvPr>
          <p:cNvSpPr>
            <a:spLocks noGrp="1"/>
          </p:cNvSpPr>
          <p:nvPr>
            <p:ph type="title"/>
          </p:nvPr>
        </p:nvSpPr>
        <p:spPr>
          <a:xfrm>
            <a:off x="1141413" y="618518"/>
            <a:ext cx="9905998" cy="832777"/>
          </a:xfrm>
        </p:spPr>
        <p:txBody>
          <a:bodyPr/>
          <a:lstStyle/>
          <a:p>
            <a:pPr algn="ctr"/>
            <a:r>
              <a:rPr lang="en-AU" dirty="0">
                <a:solidFill>
                  <a:schemeClr val="tx2"/>
                </a:solidFill>
              </a:rPr>
              <a:t>Consequences of Abuse</a:t>
            </a:r>
            <a:endParaRPr lang="en-AU" dirty="0"/>
          </a:p>
        </p:txBody>
      </p:sp>
      <p:pic>
        <p:nvPicPr>
          <p:cNvPr id="7" name="Content Placeholder 6">
            <a:extLst>
              <a:ext uri="{FF2B5EF4-FFF2-40B4-BE49-F238E27FC236}">
                <a16:creationId xmlns:a16="http://schemas.microsoft.com/office/drawing/2014/main" id="{8D6AAB8B-C0B0-48B5-A14D-A190A29CC48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314413" y="1308100"/>
            <a:ext cx="7560000" cy="5000625"/>
          </a:xfrm>
        </p:spPr>
      </p:pic>
    </p:spTree>
    <p:extLst>
      <p:ext uri="{BB962C8B-B14F-4D97-AF65-F5344CB8AC3E}">
        <p14:creationId xmlns:p14="http://schemas.microsoft.com/office/powerpoint/2010/main" val="2623938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FB2F-1C84-4B15-9C56-8570D6BD5CED}"/>
              </a:ext>
            </a:extLst>
          </p:cNvPr>
          <p:cNvSpPr>
            <a:spLocks noGrp="1"/>
          </p:cNvSpPr>
          <p:nvPr>
            <p:ph type="title"/>
          </p:nvPr>
        </p:nvSpPr>
        <p:spPr>
          <a:xfrm>
            <a:off x="1141413" y="618518"/>
            <a:ext cx="9905998" cy="706943"/>
          </a:xfrm>
        </p:spPr>
        <p:txBody>
          <a:bodyPr/>
          <a:lstStyle/>
          <a:p>
            <a:pPr algn="ctr"/>
            <a:r>
              <a:rPr lang="en-AU" dirty="0">
                <a:solidFill>
                  <a:schemeClr val="tx2"/>
                </a:solidFill>
              </a:rPr>
              <a:t>Brain architecture &amp; toxic stress</a:t>
            </a:r>
            <a:endParaRPr lang="en-AU" dirty="0"/>
          </a:p>
        </p:txBody>
      </p:sp>
      <p:sp>
        <p:nvSpPr>
          <p:cNvPr id="3" name="Content Placeholder 2">
            <a:extLst>
              <a:ext uri="{FF2B5EF4-FFF2-40B4-BE49-F238E27FC236}">
                <a16:creationId xmlns:a16="http://schemas.microsoft.com/office/drawing/2014/main" id="{D995EC7A-69E7-43F5-9C81-1957D3D21421}"/>
              </a:ext>
            </a:extLst>
          </p:cNvPr>
          <p:cNvSpPr>
            <a:spLocks noGrp="1"/>
          </p:cNvSpPr>
          <p:nvPr>
            <p:ph idx="1"/>
          </p:nvPr>
        </p:nvSpPr>
        <p:spPr>
          <a:xfrm>
            <a:off x="1141412" y="1182848"/>
            <a:ext cx="9905999" cy="5192785"/>
          </a:xfrm>
        </p:spPr>
        <p:txBody>
          <a:bodyPr>
            <a:normAutofit fontScale="85000" lnSpcReduction="10000"/>
          </a:bodyPr>
          <a:lstStyle/>
          <a:p>
            <a:pPr marL="0" indent="0">
              <a:buNone/>
            </a:pPr>
            <a:r>
              <a:rPr lang="en-AU" sz="2400" dirty="0">
                <a:solidFill>
                  <a:schemeClr val="tx1"/>
                </a:solidFill>
              </a:rPr>
              <a:t>Babies need to develop sturdy brain architecture, because of this foundation it supports a lifetime of learning and productive participation in society.</a:t>
            </a:r>
          </a:p>
          <a:p>
            <a:pPr marL="0" indent="0">
              <a:buNone/>
            </a:pPr>
            <a:r>
              <a:rPr lang="en-AU" sz="2400" dirty="0"/>
              <a:t>Toxic stress can push a baby’s stress hormones into overdrive. When constantly present, these hormones disrupt brain and physical development. And babies cant learn if their brains and bodies are working against them. </a:t>
            </a:r>
          </a:p>
          <a:p>
            <a:pPr marL="0" indent="0">
              <a:buNone/>
            </a:pPr>
            <a:endParaRPr lang="en-AU" dirty="0"/>
          </a:p>
          <a:p>
            <a:pPr marL="0" indent="0" algn="ctr">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r>
              <a:rPr lang="en-AU" sz="2600" dirty="0"/>
              <a:t>Secure attachments is a fundamental building block of social functions. Children need relationships with sensitive caregivers to self-regulate, get along with others, solve problems and be productive </a:t>
            </a:r>
          </a:p>
          <a:p>
            <a:pPr marL="0" indent="0">
              <a:buNone/>
            </a:pPr>
            <a:endParaRPr lang="en-AU" dirty="0"/>
          </a:p>
        </p:txBody>
      </p:sp>
      <p:pic>
        <p:nvPicPr>
          <p:cNvPr id="5" name="Picture 4">
            <a:extLst>
              <a:ext uri="{FF2B5EF4-FFF2-40B4-BE49-F238E27FC236}">
                <a16:creationId xmlns:a16="http://schemas.microsoft.com/office/drawing/2014/main" id="{D92447B8-075E-4E97-9776-6CCBFF46F0F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52950" y="3178829"/>
            <a:ext cx="2847975" cy="1707495"/>
          </a:xfrm>
          <a:prstGeom prst="rect">
            <a:avLst/>
          </a:prstGeom>
        </p:spPr>
      </p:pic>
    </p:spTree>
    <p:extLst>
      <p:ext uri="{BB962C8B-B14F-4D97-AF65-F5344CB8AC3E}">
        <p14:creationId xmlns:p14="http://schemas.microsoft.com/office/powerpoint/2010/main" val="2863775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D404-9136-45E3-A188-169F09A28E76}"/>
              </a:ext>
            </a:extLst>
          </p:cNvPr>
          <p:cNvSpPr>
            <a:spLocks noGrp="1"/>
          </p:cNvSpPr>
          <p:nvPr>
            <p:ph type="title"/>
          </p:nvPr>
        </p:nvSpPr>
        <p:spPr>
          <a:xfrm>
            <a:off x="1141413" y="117447"/>
            <a:ext cx="9905998" cy="1954634"/>
          </a:xfrm>
        </p:spPr>
        <p:txBody>
          <a:bodyPr>
            <a:normAutofit fontScale="90000"/>
          </a:bodyPr>
          <a:lstStyle/>
          <a:p>
            <a:pPr algn="ctr"/>
            <a:r>
              <a:rPr lang="en-AU" sz="2800" dirty="0"/>
              <a:t>The consequences of abuse and neglect include a range of </a:t>
            </a:r>
            <a:br>
              <a:rPr lang="en-AU" sz="2800" dirty="0"/>
            </a:br>
            <a:r>
              <a:rPr lang="en-AU" sz="2800" dirty="0"/>
              <a:t>       health and social problems.</a:t>
            </a:r>
            <a:br>
              <a:rPr lang="en-AU" sz="2800" dirty="0"/>
            </a:br>
            <a:br>
              <a:rPr lang="en-AU" sz="2800" dirty="0"/>
            </a:br>
            <a:r>
              <a:rPr lang="en-AU" sz="3100" dirty="0"/>
              <a:t>      </a:t>
            </a:r>
            <a:r>
              <a:rPr lang="en-AU" sz="2700" dirty="0">
                <a:solidFill>
                  <a:schemeClr val="accent1"/>
                </a:solidFill>
              </a:rPr>
              <a:t>What are the possible primary consequences of abuse </a:t>
            </a:r>
            <a:br>
              <a:rPr lang="en-AU" sz="2700" dirty="0">
                <a:solidFill>
                  <a:schemeClr val="accent1"/>
                </a:solidFill>
              </a:rPr>
            </a:br>
            <a:r>
              <a:rPr lang="en-AU" sz="2700" dirty="0">
                <a:solidFill>
                  <a:schemeClr val="accent1"/>
                </a:solidFill>
              </a:rPr>
              <a:t>                  and neglect that impact on young children?</a:t>
            </a:r>
          </a:p>
        </p:txBody>
      </p:sp>
      <p:sp>
        <p:nvSpPr>
          <p:cNvPr id="3" name="Content Placeholder 2">
            <a:extLst>
              <a:ext uri="{FF2B5EF4-FFF2-40B4-BE49-F238E27FC236}">
                <a16:creationId xmlns:a16="http://schemas.microsoft.com/office/drawing/2014/main" id="{9FF4465C-A88D-4B9C-B6A3-017E2754B6FC}"/>
              </a:ext>
            </a:extLst>
          </p:cNvPr>
          <p:cNvSpPr>
            <a:spLocks noGrp="1"/>
          </p:cNvSpPr>
          <p:nvPr>
            <p:ph idx="1"/>
          </p:nvPr>
        </p:nvSpPr>
        <p:spPr>
          <a:xfrm>
            <a:off x="1141412" y="2072080"/>
            <a:ext cx="9905999" cy="4668473"/>
          </a:xfrm>
        </p:spPr>
        <p:txBody>
          <a:bodyPr>
            <a:normAutofit fontScale="85000" lnSpcReduction="20000"/>
          </a:bodyPr>
          <a:lstStyle/>
          <a:p>
            <a:endParaRPr lang="en-AU" dirty="0">
              <a:solidFill>
                <a:schemeClr val="bg1"/>
              </a:solidFill>
            </a:endParaRPr>
          </a:p>
          <a:p>
            <a:r>
              <a:rPr lang="en-AU" sz="2200" dirty="0">
                <a:solidFill>
                  <a:schemeClr val="accent1"/>
                </a:solidFill>
              </a:rPr>
              <a:t>Attachment problem</a:t>
            </a:r>
            <a:r>
              <a:rPr lang="en-AU" sz="2200" dirty="0"/>
              <a:t>: babies and toddlers are more likely to experience attachment problems with their primary caregiver which can negatively impact on social emotional development, leading to an inability to trust others and difficulty forming healthy relationships throughout life </a:t>
            </a:r>
          </a:p>
          <a:p>
            <a:r>
              <a:rPr lang="en-AU" sz="2200" dirty="0">
                <a:solidFill>
                  <a:schemeClr val="accent1"/>
                </a:solidFill>
              </a:rPr>
              <a:t>Mental health problems:</a:t>
            </a:r>
            <a:r>
              <a:rPr lang="en-AU" sz="2200" dirty="0">
                <a:solidFill>
                  <a:schemeClr val="bg1"/>
                </a:solidFill>
              </a:rPr>
              <a:t> </a:t>
            </a:r>
            <a:r>
              <a:rPr lang="en-AU" sz="2200" dirty="0"/>
              <a:t>stress and trauma have a negative effect on the developing brain. Children who are abused are more likely to develop depression and anxiety disorders. Children who have been sexually abused are more likely to develop eating disorders, engage in alcohol abuse, display aggression and violence and engage in criminal activity</a:t>
            </a:r>
          </a:p>
          <a:p>
            <a:r>
              <a:rPr lang="en-AU" sz="2200" dirty="0">
                <a:solidFill>
                  <a:schemeClr val="accent1"/>
                </a:solidFill>
              </a:rPr>
              <a:t>Learning and development problems</a:t>
            </a:r>
            <a:r>
              <a:rPr lang="en-AU" sz="2200" dirty="0">
                <a:solidFill>
                  <a:srgbClr val="0070C0"/>
                </a:solidFill>
              </a:rPr>
              <a:t>: </a:t>
            </a:r>
            <a:r>
              <a:rPr lang="en-AU" sz="2200" dirty="0"/>
              <a:t>children who are subjected to chronic abuse and neglect may have associated learning difficulties/poor academic achievement, as well as speech and language problems</a:t>
            </a:r>
          </a:p>
          <a:p>
            <a:r>
              <a:rPr lang="en-AU" sz="2200" dirty="0">
                <a:solidFill>
                  <a:schemeClr val="accent1"/>
                </a:solidFill>
              </a:rPr>
              <a:t>Behavioural problems</a:t>
            </a:r>
            <a:r>
              <a:rPr lang="en-AU" sz="2200" dirty="0">
                <a:solidFill>
                  <a:srgbClr val="0070C0"/>
                </a:solidFill>
              </a:rPr>
              <a:t>: </a:t>
            </a:r>
            <a:r>
              <a:rPr lang="en-AU" sz="2200" dirty="0"/>
              <a:t>children who are subjected to abuse may present as withdrawn, sad, isolated, aggressive and depressed. They may also have difficulty making friends</a:t>
            </a:r>
          </a:p>
          <a:p>
            <a:r>
              <a:rPr lang="en-AU" sz="2200" dirty="0">
                <a:solidFill>
                  <a:schemeClr val="accent1"/>
                </a:solidFill>
              </a:rPr>
              <a:t>Lifespan</a:t>
            </a:r>
            <a:r>
              <a:rPr lang="en-AU" sz="2200" dirty="0">
                <a:solidFill>
                  <a:srgbClr val="0070C0"/>
                </a:solidFill>
              </a:rPr>
              <a:t>: </a:t>
            </a:r>
            <a:r>
              <a:rPr lang="en-AU" sz="2200" dirty="0"/>
              <a:t>the most extreme consequences of abuse is death </a:t>
            </a:r>
          </a:p>
          <a:p>
            <a:endParaRPr lang="en-AU" dirty="0"/>
          </a:p>
        </p:txBody>
      </p:sp>
    </p:spTree>
    <p:extLst>
      <p:ext uri="{BB962C8B-B14F-4D97-AF65-F5344CB8AC3E}">
        <p14:creationId xmlns:p14="http://schemas.microsoft.com/office/powerpoint/2010/main" val="343418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en-AU" sz="3200" dirty="0">
                <a:solidFill>
                  <a:schemeClr val="bg1"/>
                </a:solidFill>
              </a:rPr>
              <a:t>Child Protection legislation/Acts </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145280" y="200297"/>
            <a:ext cx="7811589" cy="6479177"/>
          </a:xfrm>
        </p:spPr>
        <p:txBody>
          <a:bodyPr anchor="ctr">
            <a:normAutofit fontScale="92500" lnSpcReduction="10000"/>
          </a:bodyPr>
          <a:lstStyle/>
          <a:p>
            <a:pPr marL="0" indent="0">
              <a:buNone/>
            </a:pPr>
            <a:endParaRPr lang="en-AU" dirty="0"/>
          </a:p>
          <a:p>
            <a:pPr marL="0" indent="0">
              <a:buNone/>
            </a:pPr>
            <a:r>
              <a:rPr lang="en-AU" dirty="0"/>
              <a:t>In NSW its called – </a:t>
            </a:r>
            <a:r>
              <a:rPr lang="en-AU" b="1" dirty="0"/>
              <a:t>Children and young persons (Care and Protection Act 1998)</a:t>
            </a:r>
          </a:p>
          <a:p>
            <a:pPr marL="0" indent="0">
              <a:buNone/>
            </a:pPr>
            <a:r>
              <a:rPr lang="en-AU" sz="2000" dirty="0"/>
              <a:t>(includes Updated information from Responding to incidents, disclosures and suspicions of child abuse or harm)</a:t>
            </a:r>
          </a:p>
          <a:p>
            <a:pPr marL="0" indent="0">
              <a:buNone/>
            </a:pPr>
            <a:endParaRPr lang="en-AU" dirty="0"/>
          </a:p>
          <a:p>
            <a:r>
              <a:rPr lang="en-AU" sz="2200" dirty="0"/>
              <a:t>Who is the government authority responsible for child protection and “at risk” of significant harm reporting ?</a:t>
            </a:r>
          </a:p>
          <a:p>
            <a:pPr marL="0" indent="0">
              <a:buNone/>
            </a:pPr>
            <a:r>
              <a:rPr lang="en-AU" sz="2200" b="1" dirty="0"/>
              <a:t>Department of Communities &amp; Justice (DCJ) – Child protection</a:t>
            </a:r>
          </a:p>
          <a:p>
            <a:endParaRPr lang="en-AU" sz="2200" dirty="0"/>
          </a:p>
          <a:p>
            <a:r>
              <a:rPr lang="en-AU" sz="2200" dirty="0"/>
              <a:t>What is the name of the agency for screening potential employees? </a:t>
            </a:r>
          </a:p>
          <a:p>
            <a:pPr marL="0" indent="0">
              <a:buNone/>
            </a:pPr>
            <a:r>
              <a:rPr lang="en-AU" sz="2200" b="1" dirty="0"/>
              <a:t>Office of the Children's Guardian (Children's guardian Act 2019)</a:t>
            </a:r>
          </a:p>
          <a:p>
            <a:endParaRPr lang="en-AU" sz="2200" dirty="0"/>
          </a:p>
          <a:p>
            <a:r>
              <a:rPr lang="en-AU" sz="2200" dirty="0"/>
              <a:t>Who is responsible for Reportable conduct of staff ?</a:t>
            </a:r>
          </a:p>
          <a:p>
            <a:pPr marL="0" indent="0">
              <a:buNone/>
            </a:pPr>
            <a:r>
              <a:rPr lang="en-AU" sz="2200" b="1" dirty="0"/>
              <a:t>NSW Office of the children’s Guardian</a:t>
            </a:r>
            <a:r>
              <a:rPr lang="en-AU" sz="2200" dirty="0"/>
              <a:t> (Reportable conduct scheme) </a:t>
            </a:r>
          </a:p>
          <a:p>
            <a:pPr marL="0" indent="0">
              <a:buNone/>
            </a:pPr>
            <a:endParaRPr lang="en-AU"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1973484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itle 1">
            <a:extLst>
              <a:ext uri="{FF2B5EF4-FFF2-40B4-BE49-F238E27FC236}">
                <a16:creationId xmlns:a16="http://schemas.microsoft.com/office/drawing/2014/main" id="{54BE5169-F337-42B0-8010-ADDE5D4F6F0D}"/>
              </a:ext>
            </a:extLst>
          </p:cNvPr>
          <p:cNvSpPr>
            <a:spLocks noGrp="1"/>
          </p:cNvSpPr>
          <p:nvPr>
            <p:ph type="title"/>
          </p:nvPr>
        </p:nvSpPr>
        <p:spPr>
          <a:xfrm>
            <a:off x="1217056" y="1093380"/>
            <a:ext cx="3068182" cy="4671240"/>
          </a:xfrm>
        </p:spPr>
        <p:txBody>
          <a:bodyPr anchor="ctr">
            <a:normAutofit/>
          </a:bodyPr>
          <a:lstStyle/>
          <a:p>
            <a:pPr algn="r">
              <a:lnSpc>
                <a:spcPct val="90000"/>
              </a:lnSpc>
            </a:pPr>
            <a:r>
              <a:rPr lang="en-AU" sz="3100"/>
              <a:t>      </a:t>
            </a:r>
            <a:r>
              <a:rPr lang="en-AU" sz="3100" b="1"/>
              <a:t>Contributing factors which can affect the consequence of Child    </a:t>
            </a:r>
            <a:br>
              <a:rPr lang="en-AU" sz="3100" b="1"/>
            </a:br>
            <a:r>
              <a:rPr lang="en-AU" sz="3100" b="1"/>
              <a:t>      Abuse and Neglect on children and adolescents </a:t>
            </a:r>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AC297C-72FC-4282-BB04-D60EDB8EB45D}"/>
              </a:ext>
            </a:extLst>
          </p:cNvPr>
          <p:cNvSpPr>
            <a:spLocks noGrp="1"/>
          </p:cNvSpPr>
          <p:nvPr>
            <p:ph idx="1"/>
          </p:nvPr>
        </p:nvSpPr>
        <p:spPr>
          <a:xfrm>
            <a:off x="5285509" y="1093380"/>
            <a:ext cx="6219103" cy="4679250"/>
          </a:xfrm>
        </p:spPr>
        <p:txBody>
          <a:bodyPr anchor="ctr">
            <a:normAutofit/>
          </a:bodyPr>
          <a:lstStyle/>
          <a:p>
            <a:pPr>
              <a:lnSpc>
                <a:spcPct val="90000"/>
              </a:lnSpc>
            </a:pPr>
            <a:r>
              <a:rPr lang="en-AU" sz="1500"/>
              <a:t>The child's level of resilience</a:t>
            </a:r>
          </a:p>
          <a:p>
            <a:pPr marL="0" indent="0">
              <a:lnSpc>
                <a:spcPct val="90000"/>
              </a:lnSpc>
              <a:buNone/>
            </a:pPr>
            <a:endParaRPr lang="en-AU" sz="1500"/>
          </a:p>
          <a:p>
            <a:pPr>
              <a:lnSpc>
                <a:spcPct val="90000"/>
              </a:lnSpc>
            </a:pPr>
            <a:r>
              <a:rPr lang="en-AU" sz="1500"/>
              <a:t>The child's self-esteem and level of independence</a:t>
            </a:r>
          </a:p>
          <a:p>
            <a:pPr marL="0" indent="0">
              <a:lnSpc>
                <a:spcPct val="90000"/>
              </a:lnSpc>
              <a:buNone/>
            </a:pPr>
            <a:endParaRPr lang="en-AU" sz="1500"/>
          </a:p>
          <a:p>
            <a:pPr>
              <a:lnSpc>
                <a:spcPct val="90000"/>
              </a:lnSpc>
            </a:pPr>
            <a:r>
              <a:rPr lang="en-AU" sz="1500"/>
              <a:t>The severity, frequency and duration</a:t>
            </a:r>
          </a:p>
          <a:p>
            <a:pPr marL="0" indent="0">
              <a:lnSpc>
                <a:spcPct val="90000"/>
              </a:lnSpc>
              <a:buNone/>
            </a:pPr>
            <a:endParaRPr lang="en-AU" sz="1500"/>
          </a:p>
          <a:p>
            <a:pPr>
              <a:lnSpc>
                <a:spcPct val="90000"/>
              </a:lnSpc>
            </a:pPr>
            <a:r>
              <a:rPr lang="en-AU" sz="1500"/>
              <a:t>The type of abuse</a:t>
            </a:r>
          </a:p>
          <a:p>
            <a:pPr marL="0" indent="0">
              <a:lnSpc>
                <a:spcPct val="90000"/>
              </a:lnSpc>
              <a:buNone/>
            </a:pPr>
            <a:endParaRPr lang="en-AU" sz="1500"/>
          </a:p>
          <a:p>
            <a:pPr>
              <a:lnSpc>
                <a:spcPct val="90000"/>
              </a:lnSpc>
            </a:pPr>
            <a:r>
              <a:rPr lang="en-AU" sz="1500"/>
              <a:t>The child’s age and developmental stage</a:t>
            </a:r>
          </a:p>
          <a:p>
            <a:pPr marL="0" indent="0">
              <a:lnSpc>
                <a:spcPct val="90000"/>
              </a:lnSpc>
              <a:buNone/>
            </a:pPr>
            <a:endParaRPr lang="en-AU" sz="1500"/>
          </a:p>
          <a:p>
            <a:pPr>
              <a:lnSpc>
                <a:spcPct val="90000"/>
              </a:lnSpc>
            </a:pPr>
            <a:r>
              <a:rPr lang="en-AU" sz="1500"/>
              <a:t>The child's own perception for the abuse</a:t>
            </a:r>
          </a:p>
          <a:p>
            <a:pPr marL="0" indent="0">
              <a:lnSpc>
                <a:spcPct val="90000"/>
              </a:lnSpc>
              <a:buNone/>
            </a:pPr>
            <a:endParaRPr lang="en-AU" sz="1500"/>
          </a:p>
          <a:p>
            <a:pPr>
              <a:lnSpc>
                <a:spcPct val="90000"/>
              </a:lnSpc>
            </a:pPr>
            <a:r>
              <a:rPr lang="en-AU" sz="1500"/>
              <a:t>The relationship/attachment of the child and perpetrator of the abuse </a:t>
            </a:r>
          </a:p>
          <a:p>
            <a:pPr>
              <a:lnSpc>
                <a:spcPct val="90000"/>
              </a:lnSpc>
            </a:pPr>
            <a:endParaRPr lang="en-AU" sz="1500"/>
          </a:p>
          <a:p>
            <a:pPr>
              <a:lnSpc>
                <a:spcPct val="90000"/>
              </a:lnSpc>
            </a:pPr>
            <a:endParaRPr lang="en-AU" sz="1500"/>
          </a:p>
        </p:txBody>
      </p:sp>
    </p:spTree>
    <p:extLst>
      <p:ext uri="{BB962C8B-B14F-4D97-AF65-F5344CB8AC3E}">
        <p14:creationId xmlns:p14="http://schemas.microsoft.com/office/powerpoint/2010/main" val="1101901024"/>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8875-4B2A-4FD0-B890-ED17089B3633}"/>
              </a:ext>
            </a:extLst>
          </p:cNvPr>
          <p:cNvSpPr>
            <a:spLocks noGrp="1"/>
          </p:cNvSpPr>
          <p:nvPr>
            <p:ph type="title"/>
          </p:nvPr>
        </p:nvSpPr>
        <p:spPr>
          <a:xfrm>
            <a:off x="1141413" y="192948"/>
            <a:ext cx="9905998" cy="1493239"/>
          </a:xfrm>
        </p:spPr>
        <p:txBody>
          <a:bodyPr>
            <a:normAutofit fontScale="90000"/>
          </a:bodyPr>
          <a:lstStyle/>
          <a:p>
            <a:pPr algn="ctr"/>
            <a:r>
              <a:rPr lang="en-AU" sz="2400" b="1" dirty="0">
                <a:solidFill>
                  <a:schemeClr val="accent1"/>
                </a:solidFill>
              </a:rPr>
              <a:t>Becoming “trauma informed” means recognising that people often have many different types of trauma in their lives. </a:t>
            </a:r>
            <a:br>
              <a:rPr lang="en-AU" sz="2400" b="1" dirty="0">
                <a:solidFill>
                  <a:schemeClr val="accent1"/>
                </a:solidFill>
              </a:rPr>
            </a:br>
            <a:r>
              <a:rPr lang="en-AU" sz="2400" b="1" dirty="0">
                <a:solidFill>
                  <a:schemeClr val="accent1"/>
                </a:solidFill>
              </a:rPr>
              <a:t>people who may have been traumatised need support and understanding from those around them.     </a:t>
            </a:r>
          </a:p>
        </p:txBody>
      </p:sp>
      <p:sp>
        <p:nvSpPr>
          <p:cNvPr id="3" name="Content Placeholder 2">
            <a:extLst>
              <a:ext uri="{FF2B5EF4-FFF2-40B4-BE49-F238E27FC236}">
                <a16:creationId xmlns:a16="http://schemas.microsoft.com/office/drawing/2014/main" id="{6BDF8052-0803-435B-B457-4917F3862003}"/>
              </a:ext>
            </a:extLst>
          </p:cNvPr>
          <p:cNvSpPr>
            <a:spLocks noGrp="1"/>
          </p:cNvSpPr>
          <p:nvPr>
            <p:ph idx="1"/>
          </p:nvPr>
        </p:nvSpPr>
        <p:spPr>
          <a:xfrm>
            <a:off x="1141412" y="1744910"/>
            <a:ext cx="9905999" cy="5025006"/>
          </a:xfrm>
        </p:spPr>
        <p:txBody>
          <a:bodyPr>
            <a:noAutofit/>
          </a:bodyPr>
          <a:lstStyle/>
          <a:p>
            <a:endParaRPr lang="en-AU" sz="2400" dirty="0">
              <a:solidFill>
                <a:schemeClr val="accent1"/>
              </a:solidFill>
            </a:endParaRPr>
          </a:p>
          <a:p>
            <a:r>
              <a:rPr lang="en-AU" sz="2400" dirty="0">
                <a:solidFill>
                  <a:schemeClr val="accent1"/>
                </a:solidFill>
              </a:rPr>
              <a:t>Trauma</a:t>
            </a:r>
            <a:r>
              <a:rPr lang="en-AU" sz="2400" dirty="0">
                <a:solidFill>
                  <a:schemeClr val="tx1"/>
                </a:solidFill>
              </a:rPr>
              <a:t> – </a:t>
            </a:r>
            <a:r>
              <a:rPr lang="en-AU" sz="2000" dirty="0">
                <a:solidFill>
                  <a:schemeClr val="tx1"/>
                </a:solidFill>
              </a:rPr>
              <a:t>trauma describes the impact of an event or a series of events during which a child feels helpless and pushed beyond their ability to cope</a:t>
            </a:r>
          </a:p>
          <a:p>
            <a:r>
              <a:rPr lang="en-AU" sz="2400" dirty="0">
                <a:solidFill>
                  <a:schemeClr val="accent1"/>
                </a:solidFill>
              </a:rPr>
              <a:t>Simple trauma </a:t>
            </a:r>
            <a:r>
              <a:rPr lang="en-AU" sz="2400" dirty="0">
                <a:solidFill>
                  <a:schemeClr val="tx1"/>
                </a:solidFill>
              </a:rPr>
              <a:t>– </a:t>
            </a:r>
            <a:r>
              <a:rPr lang="en-AU" sz="2000" dirty="0">
                <a:solidFill>
                  <a:schemeClr val="tx1"/>
                </a:solidFill>
              </a:rPr>
              <a:t>simple trauma pertains to a discrete , one-off traumatic event; for example, a flood or an earthquake.</a:t>
            </a:r>
          </a:p>
          <a:p>
            <a:r>
              <a:rPr lang="en-AU" sz="2400" dirty="0">
                <a:solidFill>
                  <a:schemeClr val="accent1"/>
                </a:solidFill>
              </a:rPr>
              <a:t>Complex trauma </a:t>
            </a:r>
            <a:r>
              <a:rPr lang="en-AU" sz="2400" dirty="0">
                <a:solidFill>
                  <a:schemeClr val="tx1"/>
                </a:solidFill>
              </a:rPr>
              <a:t>– </a:t>
            </a:r>
            <a:r>
              <a:rPr lang="en-AU" sz="2000" dirty="0">
                <a:solidFill>
                  <a:schemeClr val="tx1"/>
                </a:solidFill>
              </a:rPr>
              <a:t>complex trauma refers to that which is sustained through prolonged or repeated events like abuse or neglect, or the death of a parent compounded by a bushfire</a:t>
            </a:r>
          </a:p>
          <a:p>
            <a:r>
              <a:rPr lang="en-AU" sz="2400" dirty="0">
                <a:solidFill>
                  <a:schemeClr val="accent1"/>
                </a:solidFill>
              </a:rPr>
              <a:t>Trauma informed care </a:t>
            </a:r>
            <a:r>
              <a:rPr lang="en-AU" sz="2400" dirty="0">
                <a:solidFill>
                  <a:schemeClr val="tx1"/>
                </a:solidFill>
              </a:rPr>
              <a:t>– </a:t>
            </a:r>
            <a:r>
              <a:rPr lang="en-AU" sz="2000" dirty="0">
                <a:solidFill>
                  <a:schemeClr val="tx1"/>
                </a:solidFill>
              </a:rPr>
              <a:t>trauma informed care is an organisational structure and treatment framework that involves understanding, recognising, and responding to the effects of all types of trauma. </a:t>
            </a:r>
          </a:p>
        </p:txBody>
      </p:sp>
    </p:spTree>
    <p:extLst>
      <p:ext uri="{BB962C8B-B14F-4D97-AF65-F5344CB8AC3E}">
        <p14:creationId xmlns:p14="http://schemas.microsoft.com/office/powerpoint/2010/main" val="1355629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EC9B-4428-4278-8B50-D508629F4952}"/>
              </a:ext>
            </a:extLst>
          </p:cNvPr>
          <p:cNvSpPr>
            <a:spLocks noGrp="1"/>
          </p:cNvSpPr>
          <p:nvPr>
            <p:ph type="title"/>
          </p:nvPr>
        </p:nvSpPr>
        <p:spPr>
          <a:xfrm>
            <a:off x="1141413" y="192947"/>
            <a:ext cx="9905998" cy="1182847"/>
          </a:xfrm>
        </p:spPr>
        <p:txBody>
          <a:bodyPr>
            <a:normAutofit fontScale="90000"/>
          </a:bodyPr>
          <a:lstStyle/>
          <a:p>
            <a:pPr algn="ctr"/>
            <a:r>
              <a:rPr lang="en-AU" dirty="0">
                <a:solidFill>
                  <a:schemeClr val="accent2"/>
                </a:solidFill>
              </a:rPr>
              <a:t>What is Reportable conduct ? AND </a:t>
            </a:r>
            <a:br>
              <a:rPr lang="en-AU" dirty="0">
                <a:solidFill>
                  <a:schemeClr val="accent2"/>
                </a:solidFill>
              </a:rPr>
            </a:br>
            <a:r>
              <a:rPr lang="en-AU" dirty="0">
                <a:solidFill>
                  <a:schemeClr val="accent2"/>
                </a:solidFill>
              </a:rPr>
              <a:t>What is the Office of Children's Guardian ?</a:t>
            </a:r>
          </a:p>
        </p:txBody>
      </p:sp>
      <p:sp>
        <p:nvSpPr>
          <p:cNvPr id="3" name="Content Placeholder 2">
            <a:extLst>
              <a:ext uri="{FF2B5EF4-FFF2-40B4-BE49-F238E27FC236}">
                <a16:creationId xmlns:a16="http://schemas.microsoft.com/office/drawing/2014/main" id="{8BF82B45-0D18-475F-9FA0-CFD21748EBCE}"/>
              </a:ext>
            </a:extLst>
          </p:cNvPr>
          <p:cNvSpPr>
            <a:spLocks noGrp="1"/>
          </p:cNvSpPr>
          <p:nvPr>
            <p:ph idx="1"/>
          </p:nvPr>
        </p:nvSpPr>
        <p:spPr>
          <a:xfrm>
            <a:off x="1141412" y="1233182"/>
            <a:ext cx="9905999" cy="5431871"/>
          </a:xfrm>
        </p:spPr>
        <p:txBody>
          <a:bodyPr>
            <a:normAutofit fontScale="70000" lnSpcReduction="20000"/>
          </a:bodyPr>
          <a:lstStyle/>
          <a:p>
            <a:pPr marL="0" indent="0">
              <a:buNone/>
            </a:pPr>
            <a:r>
              <a:rPr lang="en-AU" dirty="0">
                <a:solidFill>
                  <a:schemeClr val="bg1"/>
                </a:solidFill>
              </a:rPr>
              <a:t>Ombudsman Role and reportable conduct:</a:t>
            </a:r>
          </a:p>
          <a:p>
            <a:pPr marL="0" indent="0">
              <a:buNone/>
            </a:pPr>
            <a:r>
              <a:rPr lang="en-AU" sz="2400" dirty="0">
                <a:solidFill>
                  <a:srgbClr val="00B050"/>
                </a:solidFill>
              </a:rPr>
              <a:t>The handling of reportable child protection allegations that are made against employees and volunteers of government and non-government agencies in NSW -  </a:t>
            </a:r>
          </a:p>
          <a:p>
            <a:r>
              <a:rPr lang="en-AU" sz="2400" dirty="0"/>
              <a:t>When an allegation of “reportable conduct” is made against an employee of a relevant government or non-government agency the Approved Provider is required to notify the NSW office of the Children Guardian of any reportable allegations or convictions involving their employee as soon as practical, and the “notification "must be made in any event, within 30 days of the head of agency becoming aware of the allegation or conviction </a:t>
            </a:r>
          </a:p>
          <a:p>
            <a:pPr marL="0" indent="0">
              <a:buNone/>
            </a:pPr>
            <a:endParaRPr lang="en-AU" sz="2400" dirty="0"/>
          </a:p>
          <a:p>
            <a:r>
              <a:rPr lang="en-AU" sz="2400" b="1" i="1" dirty="0"/>
              <a:t>Section 25A of the act defines “reportable conduct” as:</a:t>
            </a:r>
          </a:p>
          <a:p>
            <a:pPr marL="457200" indent="-457200">
              <a:buAutoNum type="alphaLcParenBoth"/>
            </a:pPr>
            <a:r>
              <a:rPr lang="en-AU" sz="2400" i="1" dirty="0"/>
              <a:t>Any sexual offence, or sexual misconduct, committed against, with or in the presence of a child (including a child pornography offence), or</a:t>
            </a:r>
          </a:p>
          <a:p>
            <a:pPr marL="457200" indent="-457200">
              <a:buAutoNum type="alphaLcParenBoth"/>
            </a:pPr>
            <a:r>
              <a:rPr lang="en-AU" sz="2400" i="1" dirty="0"/>
              <a:t>Any assault, ill-treatment or neglect of a child, or</a:t>
            </a:r>
          </a:p>
          <a:p>
            <a:pPr marL="457200" indent="-457200">
              <a:buAutoNum type="alphaLcParenBoth"/>
            </a:pPr>
            <a:r>
              <a:rPr lang="en-AU" sz="2400" i="1" dirty="0"/>
              <a:t>Any behaviour that causes psychological harm to a child,</a:t>
            </a:r>
          </a:p>
          <a:p>
            <a:pPr marL="0" indent="0">
              <a:buNone/>
            </a:pPr>
            <a:r>
              <a:rPr lang="en-AU" sz="2400" i="1" dirty="0"/>
              <a:t>Whether or not, in any case, with reportable consent of the child </a:t>
            </a:r>
          </a:p>
          <a:p>
            <a:pPr marL="0" indent="0">
              <a:buNone/>
            </a:pPr>
            <a:endParaRPr lang="en-AU" sz="2400" i="1" dirty="0">
              <a:solidFill>
                <a:srgbClr val="00B050"/>
              </a:solidFill>
            </a:endParaRPr>
          </a:p>
          <a:p>
            <a:pPr marL="0" indent="0">
              <a:buNone/>
            </a:pPr>
            <a:r>
              <a:rPr lang="en-AU" sz="2400" i="1" dirty="0">
                <a:solidFill>
                  <a:srgbClr val="00B050"/>
                </a:solidFill>
              </a:rPr>
              <a:t>Who can report ?</a:t>
            </a:r>
          </a:p>
          <a:p>
            <a:pPr marL="0" indent="0">
              <a:buNone/>
            </a:pPr>
            <a:endParaRPr lang="en-AU" dirty="0">
              <a:solidFill>
                <a:schemeClr val="bg1"/>
              </a:solidFill>
            </a:endParaRPr>
          </a:p>
        </p:txBody>
      </p:sp>
    </p:spTree>
    <p:extLst>
      <p:ext uri="{BB962C8B-B14F-4D97-AF65-F5344CB8AC3E}">
        <p14:creationId xmlns:p14="http://schemas.microsoft.com/office/powerpoint/2010/main" val="1837673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A5FE-F8E4-40B9-866F-70D9DB841A6A}"/>
              </a:ext>
            </a:extLst>
          </p:cNvPr>
          <p:cNvSpPr>
            <a:spLocks noGrp="1"/>
          </p:cNvSpPr>
          <p:nvPr>
            <p:ph type="title"/>
          </p:nvPr>
        </p:nvSpPr>
        <p:spPr>
          <a:xfrm>
            <a:off x="2592925" y="624110"/>
            <a:ext cx="8911687" cy="438336"/>
          </a:xfrm>
        </p:spPr>
        <p:txBody>
          <a:bodyPr>
            <a:noAutofit/>
          </a:bodyPr>
          <a:lstStyle/>
          <a:p>
            <a:pPr algn="ctr"/>
            <a:r>
              <a:rPr lang="en-AU" sz="2800" dirty="0">
                <a:solidFill>
                  <a:schemeClr val="accent2"/>
                </a:solidFill>
              </a:rPr>
              <a:t>How to protect yourself</a:t>
            </a:r>
          </a:p>
        </p:txBody>
      </p:sp>
      <p:sp>
        <p:nvSpPr>
          <p:cNvPr id="3" name="Content Placeholder 2">
            <a:extLst>
              <a:ext uri="{FF2B5EF4-FFF2-40B4-BE49-F238E27FC236}">
                <a16:creationId xmlns:a16="http://schemas.microsoft.com/office/drawing/2014/main" id="{A4C8BC23-50C3-4640-B923-5DC5611562FB}"/>
              </a:ext>
            </a:extLst>
          </p:cNvPr>
          <p:cNvSpPr>
            <a:spLocks noGrp="1"/>
          </p:cNvSpPr>
          <p:nvPr>
            <p:ph idx="1"/>
          </p:nvPr>
        </p:nvSpPr>
        <p:spPr>
          <a:xfrm>
            <a:off x="2589212" y="1140823"/>
            <a:ext cx="8915400" cy="4770399"/>
          </a:xfrm>
        </p:spPr>
        <p:txBody>
          <a:bodyPr/>
          <a:lstStyle/>
          <a:p>
            <a:endParaRPr lang="en-AU" dirty="0"/>
          </a:p>
          <a:p>
            <a:r>
              <a:rPr lang="en-AU" sz="2000" dirty="0"/>
              <a:t>Never leave yourself alone with a child</a:t>
            </a:r>
          </a:p>
          <a:p>
            <a:r>
              <a:rPr lang="en-AU" sz="2000" dirty="0"/>
              <a:t>Never change a nappy if someone isn’t in site of you </a:t>
            </a:r>
          </a:p>
          <a:p>
            <a:r>
              <a:rPr lang="en-AU" sz="2000" dirty="0"/>
              <a:t>When changing a child’s clothes ensure another staff person is within site</a:t>
            </a:r>
          </a:p>
          <a:p>
            <a:r>
              <a:rPr lang="en-AU" sz="2000" dirty="0"/>
              <a:t>Never shower or bath a child alone</a:t>
            </a:r>
          </a:p>
          <a:p>
            <a:r>
              <a:rPr lang="en-AU" sz="2000" dirty="0"/>
              <a:t>Be mindful of appropriate touch, kissing etc</a:t>
            </a:r>
          </a:p>
          <a:p>
            <a:r>
              <a:rPr lang="en-AU" sz="2000" dirty="0"/>
              <a:t>Think to yourself is it appropriate or would it be seen as appropriate by anybody else what I am doing?</a:t>
            </a:r>
          </a:p>
          <a:p>
            <a:r>
              <a:rPr lang="en-AU" sz="2000" dirty="0"/>
              <a:t>Do not take photos of the children that are not used specifically for developmental observations </a:t>
            </a:r>
          </a:p>
          <a:p>
            <a:r>
              <a:rPr lang="en-AU" sz="2000" dirty="0"/>
              <a:t>Follow centre Policies</a:t>
            </a:r>
          </a:p>
          <a:p>
            <a:pPr marL="0" indent="0">
              <a:buNone/>
            </a:pPr>
            <a:endParaRPr lang="en-AU" dirty="0"/>
          </a:p>
          <a:p>
            <a:endParaRPr lang="en-AU" dirty="0"/>
          </a:p>
          <a:p>
            <a:endParaRPr lang="en-AU" dirty="0"/>
          </a:p>
        </p:txBody>
      </p:sp>
    </p:spTree>
    <p:extLst>
      <p:ext uri="{BB962C8B-B14F-4D97-AF65-F5344CB8AC3E}">
        <p14:creationId xmlns:p14="http://schemas.microsoft.com/office/powerpoint/2010/main" val="524069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55C7A"/>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63E1E2A7-DD45-4408-8331-DBFEBF7FEA4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43262" y="972137"/>
            <a:ext cx="5247068" cy="4512478"/>
          </a:xfrm>
          <a:prstGeom prst="rect">
            <a:avLst/>
          </a:prstGeom>
        </p:spPr>
      </p:pic>
      <p:sp>
        <p:nvSpPr>
          <p:cNvPr id="3" name="Content Placeholder 2">
            <a:extLst>
              <a:ext uri="{FF2B5EF4-FFF2-40B4-BE49-F238E27FC236}">
                <a16:creationId xmlns:a16="http://schemas.microsoft.com/office/drawing/2014/main" id="{D2185C12-A88E-48CF-8395-49C816222811}"/>
              </a:ext>
            </a:extLst>
          </p:cNvPr>
          <p:cNvSpPr>
            <a:spLocks noGrp="1"/>
          </p:cNvSpPr>
          <p:nvPr>
            <p:ph idx="1"/>
          </p:nvPr>
        </p:nvSpPr>
        <p:spPr>
          <a:xfrm>
            <a:off x="7532950" y="2255492"/>
            <a:ext cx="4093878" cy="3521740"/>
          </a:xfrm>
        </p:spPr>
        <p:txBody>
          <a:bodyPr>
            <a:normAutofit/>
          </a:bodyPr>
          <a:lstStyle/>
          <a:p>
            <a:pPr marL="0" indent="0">
              <a:buNone/>
            </a:pPr>
            <a:r>
              <a:rPr lang="en-AU" sz="2400" dirty="0"/>
              <a:t>Remember as an early childhood educator  you are a mandatory Reporter </a:t>
            </a:r>
          </a:p>
          <a:p>
            <a:endParaRPr lang="en-AU" sz="2400" dirty="0"/>
          </a:p>
          <a:p>
            <a:pPr marL="0" indent="0">
              <a:buNone/>
            </a:pPr>
            <a:r>
              <a:rPr lang="en-AU" sz="2400" dirty="0">
                <a:solidFill>
                  <a:srgbClr val="FF0000"/>
                </a:solidFill>
              </a:rPr>
              <a:t>You have a duty of care to act in the best interests of children and keeping </a:t>
            </a:r>
            <a:r>
              <a:rPr lang="en-AU" sz="2400">
                <a:solidFill>
                  <a:srgbClr val="FF0000"/>
                </a:solidFill>
              </a:rPr>
              <a:t>them safe</a:t>
            </a:r>
            <a:endParaRPr lang="en-AU" sz="2400" dirty="0">
              <a:solidFill>
                <a:srgbClr val="FF0000"/>
              </a:solidFill>
            </a:endParaRPr>
          </a:p>
          <a:p>
            <a:endParaRPr lang="en-AU" dirty="0"/>
          </a:p>
        </p:txBody>
      </p:sp>
    </p:spTree>
    <p:extLst>
      <p:ext uri="{BB962C8B-B14F-4D97-AF65-F5344CB8AC3E}">
        <p14:creationId xmlns:p14="http://schemas.microsoft.com/office/powerpoint/2010/main" val="337951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9208"/>
            <a:ext cx="9905998" cy="1268963"/>
          </a:xfrm>
        </p:spPr>
        <p:txBody>
          <a:bodyPr>
            <a:normAutofit/>
          </a:bodyPr>
          <a:lstStyle/>
          <a:p>
            <a:pPr algn="ctr"/>
            <a:r>
              <a:rPr lang="en-AU" dirty="0"/>
              <a:t>CHILD Protection legislation </a:t>
            </a:r>
            <a:br>
              <a:rPr lang="en-AU" dirty="0"/>
            </a:br>
            <a:r>
              <a:rPr lang="en-AU" sz="2400" dirty="0">
                <a:solidFill>
                  <a:schemeClr val="bg1"/>
                </a:solidFill>
              </a:rPr>
              <a:t> </a:t>
            </a:r>
            <a:endParaRPr lang="en-AU" dirty="0"/>
          </a:p>
        </p:txBody>
      </p:sp>
      <p:sp>
        <p:nvSpPr>
          <p:cNvPr id="3" name="Content Placeholder 2"/>
          <p:cNvSpPr>
            <a:spLocks noGrp="1"/>
          </p:cNvSpPr>
          <p:nvPr>
            <p:ph idx="1"/>
          </p:nvPr>
        </p:nvSpPr>
        <p:spPr>
          <a:xfrm>
            <a:off x="1141413" y="984069"/>
            <a:ext cx="9905999" cy="5669279"/>
          </a:xfrm>
        </p:spPr>
        <p:txBody>
          <a:bodyPr>
            <a:normAutofit fontScale="92500" lnSpcReduction="10000"/>
          </a:bodyPr>
          <a:lstStyle/>
          <a:p>
            <a:endParaRPr lang="en-AU" sz="2400" dirty="0">
              <a:solidFill>
                <a:schemeClr val="accent1"/>
              </a:solidFill>
            </a:endParaRPr>
          </a:p>
          <a:p>
            <a:r>
              <a:rPr lang="en-AU" sz="2400" dirty="0">
                <a:solidFill>
                  <a:schemeClr val="accent1"/>
                </a:solidFill>
              </a:rPr>
              <a:t>What is the aim of national Quality Standard – Element 2.2.3 Child protection</a:t>
            </a:r>
          </a:p>
          <a:p>
            <a:pPr marL="0" indent="0">
              <a:buNone/>
            </a:pPr>
            <a:r>
              <a:rPr lang="en-AU" sz="2400" dirty="0">
                <a:solidFill>
                  <a:schemeClr val="tx1"/>
                </a:solidFill>
              </a:rPr>
              <a:t>Management, educators, family day care educators assistants and other staff members must be aware of current child protection policy and procedure, including their legal responsibilities, and be able to act when required to protect any child who is at risk of abuse or neglect.</a:t>
            </a:r>
          </a:p>
          <a:p>
            <a:endParaRPr lang="en-AU" sz="2400" dirty="0">
              <a:solidFill>
                <a:schemeClr val="tx1"/>
              </a:solidFill>
            </a:endParaRPr>
          </a:p>
          <a:p>
            <a:r>
              <a:rPr lang="en-AU" sz="2400" dirty="0">
                <a:solidFill>
                  <a:schemeClr val="accent1"/>
                </a:solidFill>
              </a:rPr>
              <a:t>According to Regulation 84 Awareness of child protection law, what must the approved provider of an education and care service advise the nominated supervisor and staff members in relation to child protection? </a:t>
            </a:r>
          </a:p>
          <a:p>
            <a:pPr marL="0" indent="0">
              <a:buNone/>
            </a:pPr>
            <a:r>
              <a:rPr lang="en-AU" sz="2400" dirty="0">
                <a:solidFill>
                  <a:schemeClr val="tx1"/>
                </a:solidFill>
              </a:rPr>
              <a:t>The existence and application of the current child protection law.</a:t>
            </a:r>
          </a:p>
          <a:p>
            <a:pPr marL="0" indent="0">
              <a:buNone/>
            </a:pPr>
            <a:r>
              <a:rPr lang="en-AU" sz="2400" dirty="0">
                <a:solidFill>
                  <a:schemeClr val="tx1"/>
                </a:solidFill>
              </a:rPr>
              <a:t>Any obligation that they may have under that law.</a:t>
            </a:r>
          </a:p>
          <a:p>
            <a:pPr marL="0" indent="0">
              <a:buNone/>
            </a:pPr>
            <a:r>
              <a:rPr lang="en-AU" dirty="0">
                <a:solidFill>
                  <a:schemeClr val="tx1"/>
                </a:solidFill>
              </a:rPr>
              <a:t> </a:t>
            </a:r>
          </a:p>
        </p:txBody>
      </p:sp>
    </p:spTree>
    <p:extLst>
      <p:ext uri="{BB962C8B-B14F-4D97-AF65-F5344CB8AC3E}">
        <p14:creationId xmlns:p14="http://schemas.microsoft.com/office/powerpoint/2010/main" val="204643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9"/>
            <a:ext cx="9905998" cy="782442"/>
          </a:xfrm>
        </p:spPr>
        <p:txBody>
          <a:bodyPr>
            <a:normAutofit fontScale="90000"/>
          </a:bodyPr>
          <a:lstStyle/>
          <a:p>
            <a:pPr algn="ctr"/>
            <a:r>
              <a:rPr lang="en-AU" dirty="0"/>
              <a:t>	Child protection legislation</a:t>
            </a:r>
            <a:br>
              <a:rPr lang="en-AU" dirty="0"/>
            </a:br>
            <a:endParaRPr lang="en-AU" sz="2400" dirty="0"/>
          </a:p>
        </p:txBody>
      </p:sp>
      <p:sp>
        <p:nvSpPr>
          <p:cNvPr id="3" name="Content Placeholder 2"/>
          <p:cNvSpPr>
            <a:spLocks noGrp="1"/>
          </p:cNvSpPr>
          <p:nvPr>
            <p:ph idx="1"/>
          </p:nvPr>
        </p:nvSpPr>
        <p:spPr>
          <a:xfrm>
            <a:off x="1141412" y="1201783"/>
            <a:ext cx="9905999" cy="5486400"/>
          </a:xfrm>
        </p:spPr>
        <p:txBody>
          <a:bodyPr/>
          <a:lstStyle/>
          <a:p>
            <a:pPr marL="0" indent="0">
              <a:buNone/>
            </a:pPr>
            <a:r>
              <a:rPr lang="en-AU" sz="2400" dirty="0">
                <a:solidFill>
                  <a:schemeClr val="accent1"/>
                </a:solidFill>
              </a:rPr>
              <a:t>According to Regulation 157 Access for parents, there are three circumstances when an educator is NOT required to allow a parent to enter the children’s service. </a:t>
            </a:r>
          </a:p>
          <a:p>
            <a:r>
              <a:rPr lang="en-AU" sz="2400" dirty="0">
                <a:solidFill>
                  <a:schemeClr val="tx1"/>
                </a:solidFill>
              </a:rPr>
              <a:t>When permitting the parents entry would pose a risk to the safety of the children and staff of the education and care service</a:t>
            </a:r>
          </a:p>
          <a:p>
            <a:endParaRPr lang="en-AU" sz="2400" dirty="0">
              <a:solidFill>
                <a:schemeClr val="tx1"/>
              </a:solidFill>
            </a:endParaRPr>
          </a:p>
          <a:p>
            <a:r>
              <a:rPr lang="en-AU" sz="2400" dirty="0">
                <a:solidFill>
                  <a:schemeClr val="tx1"/>
                </a:solidFill>
              </a:rPr>
              <a:t>When permitting the parents entry would conflict with any duty of the provider, supervisor or educator under the Law</a:t>
            </a:r>
          </a:p>
          <a:p>
            <a:endParaRPr lang="en-AU" sz="2400" dirty="0">
              <a:solidFill>
                <a:schemeClr val="tx1"/>
              </a:solidFill>
            </a:endParaRPr>
          </a:p>
          <a:p>
            <a:r>
              <a:rPr lang="en-AU" sz="2400" dirty="0">
                <a:solidFill>
                  <a:schemeClr val="tx1"/>
                </a:solidFill>
              </a:rPr>
              <a:t>When the provider, supervisor or family day care educator is aware that the parent is prohibited by a court order from having contact with the child</a:t>
            </a:r>
          </a:p>
        </p:txBody>
      </p:sp>
    </p:spTree>
    <p:extLst>
      <p:ext uri="{BB962C8B-B14F-4D97-AF65-F5344CB8AC3E}">
        <p14:creationId xmlns:p14="http://schemas.microsoft.com/office/powerpoint/2010/main" val="405565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1002"/>
            <a:ext cx="9905998" cy="788565"/>
          </a:xfrm>
        </p:spPr>
        <p:txBody>
          <a:bodyPr>
            <a:normAutofit fontScale="90000"/>
          </a:bodyPr>
          <a:lstStyle/>
          <a:p>
            <a:pPr algn="ctr"/>
            <a:r>
              <a:rPr lang="en-AU" dirty="0"/>
              <a:t>Child protection legislation</a:t>
            </a:r>
            <a:br>
              <a:rPr lang="en-AU" dirty="0"/>
            </a:br>
            <a:r>
              <a:rPr lang="en-AU" sz="2400" dirty="0">
                <a:solidFill>
                  <a:schemeClr val="bg1"/>
                </a:solidFill>
              </a:rPr>
              <a:t> </a:t>
            </a:r>
            <a:endParaRPr lang="en-AU" dirty="0"/>
          </a:p>
        </p:txBody>
      </p:sp>
      <p:sp>
        <p:nvSpPr>
          <p:cNvPr id="3" name="Content Placeholder 2"/>
          <p:cNvSpPr>
            <a:spLocks noGrp="1"/>
          </p:cNvSpPr>
          <p:nvPr>
            <p:ph idx="1"/>
          </p:nvPr>
        </p:nvSpPr>
        <p:spPr>
          <a:xfrm>
            <a:off x="1141413" y="1548882"/>
            <a:ext cx="9905999" cy="4945224"/>
          </a:xfrm>
        </p:spPr>
        <p:txBody>
          <a:bodyPr>
            <a:normAutofit lnSpcReduction="10000"/>
          </a:bodyPr>
          <a:lstStyle/>
          <a:p>
            <a:pPr marL="0" indent="0">
              <a:buNone/>
            </a:pPr>
            <a:r>
              <a:rPr lang="en-AU" sz="2400" dirty="0">
                <a:solidFill>
                  <a:schemeClr val="accent1"/>
                </a:solidFill>
              </a:rPr>
              <a:t>According to Regulation 160 Child enrolment records to be kept by an approved provider and family day care educator,</a:t>
            </a:r>
          </a:p>
          <a:p>
            <a:pPr marL="0" indent="0">
              <a:buNone/>
            </a:pPr>
            <a:r>
              <a:rPr lang="en-AU" sz="2400" dirty="0">
                <a:solidFill>
                  <a:schemeClr val="accent1"/>
                </a:solidFill>
              </a:rPr>
              <a:t> what records must be kept in relation to court orders relating to a child? </a:t>
            </a:r>
          </a:p>
          <a:p>
            <a:pPr marL="0" indent="0">
              <a:buNone/>
            </a:pPr>
            <a:endParaRPr lang="en-AU" dirty="0">
              <a:solidFill>
                <a:schemeClr val="bg1"/>
              </a:solidFill>
            </a:endParaRPr>
          </a:p>
          <a:p>
            <a:r>
              <a:rPr lang="en-AU" sz="2400" dirty="0">
                <a:solidFill>
                  <a:schemeClr val="tx1"/>
                </a:solidFill>
              </a:rPr>
              <a:t>Details of any court orders parenting orders or parenting plans provided to the approved provider relating to powers, duties, responsibilities or authorities of any person in relation to the child or access to the child </a:t>
            </a:r>
          </a:p>
          <a:p>
            <a:endParaRPr lang="en-AU" sz="2400" dirty="0">
              <a:solidFill>
                <a:schemeClr val="tx1"/>
              </a:solidFill>
            </a:endParaRPr>
          </a:p>
          <a:p>
            <a:r>
              <a:rPr lang="en-AU" sz="2400" dirty="0">
                <a:solidFill>
                  <a:schemeClr val="tx1"/>
                </a:solidFill>
              </a:rPr>
              <a:t>Details of any other court orders provided to the approved provider relating to the child’s residence or the child’s contact with a parent or other person</a:t>
            </a:r>
          </a:p>
        </p:txBody>
      </p:sp>
    </p:spTree>
    <p:extLst>
      <p:ext uri="{BB962C8B-B14F-4D97-AF65-F5344CB8AC3E}">
        <p14:creationId xmlns:p14="http://schemas.microsoft.com/office/powerpoint/2010/main" val="211157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p:cNvSpPr>
            <a:spLocks noGrp="1"/>
          </p:cNvSpPr>
          <p:nvPr>
            <p:ph type="title"/>
          </p:nvPr>
        </p:nvSpPr>
        <p:spPr>
          <a:xfrm>
            <a:off x="6483096" y="624110"/>
            <a:ext cx="5021516" cy="1280890"/>
          </a:xfrm>
        </p:spPr>
        <p:txBody>
          <a:bodyPr>
            <a:normAutofit/>
          </a:bodyPr>
          <a:lstStyle/>
          <a:p>
            <a:r>
              <a:rPr lang="en-AU" sz="3300"/>
              <a:t>What does the term “duty of care” mean?</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454" r="31421" b="-1"/>
          <a:stretch/>
        </p:blipFill>
        <p:spPr>
          <a:xfrm>
            <a:off x="-1555" y="1731"/>
            <a:ext cx="4671091" cy="6858000"/>
          </a:xfrm>
          <a:prstGeom prst="rect">
            <a:avLst/>
          </a:prstGeom>
        </p:spPr>
      </p:pic>
      <p:sp>
        <p:nvSpPr>
          <p:cNvPr id="3" name="Content Placeholder 2"/>
          <p:cNvSpPr>
            <a:spLocks noGrp="1"/>
          </p:cNvSpPr>
          <p:nvPr>
            <p:ph idx="1"/>
          </p:nvPr>
        </p:nvSpPr>
        <p:spPr>
          <a:xfrm>
            <a:off x="6438191" y="2133599"/>
            <a:ext cx="5066419" cy="4580709"/>
          </a:xfrm>
        </p:spPr>
        <p:txBody>
          <a:bodyPr>
            <a:normAutofit lnSpcReduction="10000"/>
          </a:bodyPr>
          <a:lstStyle/>
          <a:p>
            <a:r>
              <a:rPr lang="en-AU" sz="2400" dirty="0"/>
              <a:t>DUTY OF CARE  is a common law concept that refers to the responsibility of staff to provide children with an adequate level of protection against harm. </a:t>
            </a:r>
          </a:p>
          <a:p>
            <a:pPr marL="0" indent="0">
              <a:buNone/>
            </a:pPr>
            <a:endParaRPr lang="en-AU" sz="2400" dirty="0"/>
          </a:p>
          <a:p>
            <a:r>
              <a:rPr lang="en-AU" sz="2400" dirty="0"/>
              <a:t>It is usually expressed as a duty to take reasonable care to protect children from all reasonably foreseeable risk of harm </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421947528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38</TotalTime>
  <Words>4661</Words>
  <Application>Microsoft Office PowerPoint</Application>
  <PresentationFormat>Widescreen</PresentationFormat>
  <Paragraphs>392</Paragraphs>
  <Slides>54</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Century Gothic</vt:lpstr>
      <vt:lpstr>Wingdings</vt:lpstr>
      <vt:lpstr>Wingdings 3</vt:lpstr>
      <vt:lpstr>Wisp</vt:lpstr>
      <vt:lpstr>PowerPoint Presentation</vt:lpstr>
      <vt:lpstr>Course Outline  </vt:lpstr>
      <vt:lpstr>What is child protection ?</vt:lpstr>
      <vt:lpstr>What is Child Abuse ?</vt:lpstr>
      <vt:lpstr>Child Protection legislation/Acts </vt:lpstr>
      <vt:lpstr>CHILD Protection legislation   </vt:lpstr>
      <vt:lpstr> Child protection legislation </vt:lpstr>
      <vt:lpstr>Child protection legislation  </vt:lpstr>
      <vt:lpstr>What does the term “duty of care” mean?</vt:lpstr>
      <vt:lpstr>Responding to incidents, discloses and suspicions' of child abuse or harm</vt:lpstr>
      <vt:lpstr>The NSW Child safe Standards The Royal commission into Institutional responses to Child Sexual Abuse recommend 10 Child Safe standards. </vt:lpstr>
      <vt:lpstr>Duty of care - obligations for staff </vt:lpstr>
      <vt:lpstr>Contacting parents/carers</vt:lpstr>
      <vt:lpstr>RISK FACTORS </vt:lpstr>
      <vt:lpstr>Parent risk factors that can negatively impact on children</vt:lpstr>
      <vt:lpstr>Risk factors that may contribute to poor outcomes for children or contribute to causes of child abuse  </vt:lpstr>
      <vt:lpstr>What could be a  characteristic of people who abuse children </vt:lpstr>
      <vt:lpstr>What five community attitudes may encourage child abuse?      </vt:lpstr>
      <vt:lpstr>Case study  Raphaella (educator) is returning from her lunch break and witnesses an educator working in the 0-2s room taking photos of a child on their personal phone. She is surprised but is unsure if what she has witnessed is that serious, and id it needs to be reported. What should Raphaella do?   </vt:lpstr>
      <vt:lpstr>Scenario Raphaella (educator) is returning from her lunch break and witnesses an educator from the 0-2s room taking photos of a child on her personal phone</vt:lpstr>
      <vt:lpstr>What is abuse ?</vt:lpstr>
      <vt:lpstr>TRAFFIC LIGHT MODEL </vt:lpstr>
      <vt:lpstr>GROOMING</vt:lpstr>
      <vt:lpstr>Tell a friend – Part 1</vt:lpstr>
      <vt:lpstr>CHILDREN’S Sexual development </vt:lpstr>
      <vt:lpstr>What is abuse?</vt:lpstr>
      <vt:lpstr>What is abuse?</vt:lpstr>
      <vt:lpstr>Possible signs of abuse</vt:lpstr>
      <vt:lpstr>PowerPoint Presentation</vt:lpstr>
      <vt:lpstr>Case study – Sarah </vt:lpstr>
      <vt:lpstr>Immediate actions:</vt:lpstr>
      <vt:lpstr>Annie’s Story</vt:lpstr>
      <vt:lpstr>   What Information may need to be provided to                      the authorities ?</vt:lpstr>
      <vt:lpstr>Help Line</vt:lpstr>
      <vt:lpstr>Childstory</vt:lpstr>
      <vt:lpstr>  Ways you should respond if a child                                    discloses abuse          </vt:lpstr>
      <vt:lpstr>    How should information be recorded in a non-                      judgemental manner ?</vt:lpstr>
      <vt:lpstr>       How is “risk of significant harm” defined? </vt:lpstr>
      <vt:lpstr>     A range of other life experiences and family circumstances, both positive and negative, impact on a child’s vulnerability or resilience in the face of maltreatment </vt:lpstr>
      <vt:lpstr>Ethics </vt:lpstr>
      <vt:lpstr>What is Ethical Practice ?</vt:lpstr>
      <vt:lpstr>                     Code of EthicsECA code of ethics</vt:lpstr>
      <vt:lpstr>Code of ethics – key ethical principles</vt:lpstr>
      <vt:lpstr> Ethical Dilemmas </vt:lpstr>
      <vt:lpstr>Why you might not report </vt:lpstr>
      <vt:lpstr>     Why is it important for a Director to remind staff they must act in an ethical manner ?</vt:lpstr>
      <vt:lpstr>Consequences of Abuse</vt:lpstr>
      <vt:lpstr>Brain architecture &amp; toxic stress</vt:lpstr>
      <vt:lpstr>The consequences of abuse and neglect include a range of         health and social problems.        What are the possible primary consequences of abuse                    and neglect that impact on young children?</vt:lpstr>
      <vt:lpstr>      Contributing factors which can affect the consequence of Child           Abuse and Neglect on children and adolescents </vt:lpstr>
      <vt:lpstr>Becoming “trauma informed” means recognising that people often have many different types of trauma in their lives.  people who may have been traumatised need support and understanding from those around them.     </vt:lpstr>
      <vt:lpstr>What is Reportable conduct ? AND  What is the Office of Children's Guardian ?</vt:lpstr>
      <vt:lpstr>How to protect yourself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MacIntyre</dc:creator>
  <cp:lastModifiedBy>Fleet Manager</cp:lastModifiedBy>
  <cp:revision>8</cp:revision>
  <dcterms:created xsi:type="dcterms:W3CDTF">2021-08-17T05:24:45Z</dcterms:created>
  <dcterms:modified xsi:type="dcterms:W3CDTF">2021-10-07T01:21:44Z</dcterms:modified>
</cp:coreProperties>
</file>